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43"/>
  </p:notesMasterIdLst>
  <p:sldIdLst>
    <p:sldId id="256" r:id="rId5"/>
    <p:sldId id="257" r:id="rId6"/>
    <p:sldId id="258" r:id="rId7"/>
    <p:sldId id="267" r:id="rId8"/>
    <p:sldId id="259" r:id="rId9"/>
    <p:sldId id="262" r:id="rId10"/>
    <p:sldId id="260" r:id="rId11"/>
    <p:sldId id="261" r:id="rId12"/>
    <p:sldId id="263" r:id="rId13"/>
    <p:sldId id="264" r:id="rId14"/>
    <p:sldId id="268" r:id="rId15"/>
    <p:sldId id="265" r:id="rId16"/>
    <p:sldId id="269" r:id="rId17"/>
    <p:sldId id="266" r:id="rId18"/>
    <p:sldId id="270" r:id="rId19"/>
    <p:sldId id="271" r:id="rId20"/>
    <p:sldId id="272" r:id="rId21"/>
    <p:sldId id="273" r:id="rId22"/>
    <p:sldId id="276" r:id="rId23"/>
    <p:sldId id="277" r:id="rId24"/>
    <p:sldId id="274" r:id="rId25"/>
    <p:sldId id="278" r:id="rId26"/>
    <p:sldId id="279" r:id="rId27"/>
    <p:sldId id="275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CDCC3CF-C252-408C-B12F-E62BC7CE40DF}" v="1346" dt="2024-07-24T15:41:16.40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3" autoAdjust="0"/>
    <p:restoredTop sz="94648"/>
  </p:normalViewPr>
  <p:slideViewPr>
    <p:cSldViewPr snapToGrid="0">
      <p:cViewPr varScale="1">
        <p:scale>
          <a:sx n="117" d="100"/>
          <a:sy n="117" d="100"/>
        </p:scale>
        <p:origin x="31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notesMaster" Target="notesMasters/notesMaster1.xml"/><Relationship Id="rId48" Type="http://schemas.microsoft.com/office/2015/10/relationships/revisionInfo" Target="revisionInfo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E5BD7F-B176-473C-B045-C91DE103CE42}" type="datetimeFigureOut">
              <a:rPr lang="en-US" smtClean="0"/>
              <a:t>7/24/24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D47603-8419-42BA-B458-DFBC55CB4D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1835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MST sum 17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D47603-8419-42BA-B458-DFBC55CB4DE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6702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F6E0B-ACBF-47B8-BD05-E03EFA2C9FE4}" type="datetimeFigureOut">
              <a:rPr lang="en-US" smtClean="0"/>
              <a:t>7/24/24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3DDF4-F8F5-44B3-95A9-58C9D759EE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1300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F6E0B-ACBF-47B8-BD05-E03EFA2C9FE4}" type="datetimeFigureOut">
              <a:rPr lang="en-US" smtClean="0"/>
              <a:t>7/24/24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3DDF4-F8F5-44B3-95A9-58C9D759EE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7524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F6E0B-ACBF-47B8-BD05-E03EFA2C9FE4}" type="datetimeFigureOut">
              <a:rPr lang="en-US" smtClean="0"/>
              <a:t>7/24/24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3DDF4-F8F5-44B3-95A9-58C9D759EE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1018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F6E0B-ACBF-47B8-BD05-E03EFA2C9FE4}" type="datetimeFigureOut">
              <a:rPr lang="en-US" smtClean="0"/>
              <a:t>7/24/24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3DDF4-F8F5-44B3-95A9-58C9D759EE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2554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F6E0B-ACBF-47B8-BD05-E03EFA2C9FE4}" type="datetimeFigureOut">
              <a:rPr lang="en-US" smtClean="0"/>
              <a:t>7/24/24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3DDF4-F8F5-44B3-95A9-58C9D759EE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3838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F6E0B-ACBF-47B8-BD05-E03EFA2C9FE4}" type="datetimeFigureOut">
              <a:rPr lang="en-US" smtClean="0"/>
              <a:t>7/24/24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3DDF4-F8F5-44B3-95A9-58C9D759EE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4020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F6E0B-ACBF-47B8-BD05-E03EFA2C9FE4}" type="datetimeFigureOut">
              <a:rPr lang="en-US" smtClean="0"/>
              <a:t>7/24/24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3DDF4-F8F5-44B3-95A9-58C9D759EE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8744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F6E0B-ACBF-47B8-BD05-E03EFA2C9FE4}" type="datetimeFigureOut">
              <a:rPr lang="en-US" smtClean="0"/>
              <a:t>7/24/24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3DDF4-F8F5-44B3-95A9-58C9D759EE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4861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F6E0B-ACBF-47B8-BD05-E03EFA2C9FE4}" type="datetimeFigureOut">
              <a:rPr lang="en-US" smtClean="0"/>
              <a:t>7/24/24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3DDF4-F8F5-44B3-95A9-58C9D759EE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7930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F6E0B-ACBF-47B8-BD05-E03EFA2C9FE4}" type="datetimeFigureOut">
              <a:rPr lang="en-US" smtClean="0"/>
              <a:t>7/24/24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3DDF4-F8F5-44B3-95A9-58C9D759EE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3923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F6E0B-ACBF-47B8-BD05-E03EFA2C9FE4}" type="datetimeFigureOut">
              <a:rPr lang="en-US" smtClean="0"/>
              <a:t>7/24/24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3DDF4-F8F5-44B3-95A9-58C9D759EE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24031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67F6E0B-ACBF-47B8-BD05-E03EFA2C9FE4}" type="datetimeFigureOut">
              <a:rPr lang="en-US" smtClean="0"/>
              <a:t>7/24/24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1A3DDF4-F8F5-44B3-95A9-58C9D759EE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3024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oeis.org/A014221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cp-algorithms.com/data_structures/disjoint_set_union.html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Kruskal%27s_algorithm#Pseudocode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Kruskal%27s_algorithm#Pseudocode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ourses.cs.washington.edu/courses/cse373/20su/sections/section07-solutions.pdf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hyperlink" Target="https://medium.com/@ssanti/zero-knowledge-proof-hamiltonian-cycle-for-a-large-graph-5d423ddcc45d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AC336-F831-24A2-AD35-6CAB6140378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L20 – Graphs (finish MST, Euler, Hamilton)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51D581-3ED0-AC80-9083-298FE7AF7A7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7/24/24</a:t>
            </a:r>
          </a:p>
        </p:txBody>
      </p:sp>
    </p:spTree>
    <p:extLst>
      <p:ext uri="{BB962C8B-B14F-4D97-AF65-F5344CB8AC3E}">
        <p14:creationId xmlns:p14="http://schemas.microsoft.com/office/powerpoint/2010/main" val="40559404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5149C-E851-5130-CFD2-A731EAB93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Disjoint set interface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1CD3BB-778C-5C99-467A-2EECF16C42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make_set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(v)</a:t>
            </a:r>
          </a:p>
          <a:p>
            <a:pPr lvl="1"/>
            <a:r>
              <a:rPr lang="en-US" dirty="0"/>
              <a:t>Create new set consisting of v</a:t>
            </a: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find_set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(v)</a:t>
            </a:r>
          </a:p>
          <a:p>
            <a:pPr lvl="1"/>
            <a:r>
              <a:rPr lang="en-US" dirty="0"/>
              <a:t>Returns representative (or leader) of the set containing v</a:t>
            </a:r>
          </a:p>
          <a:p>
            <a:pPr lvl="1"/>
            <a:r>
              <a:rPr lang="en-US" dirty="0"/>
              <a:t>Used to find if two elements are in the same set or not 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find_set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(a) ==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find_set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(b)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Representative can change after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union_sets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/>
              <a:t>call</a:t>
            </a: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union_sets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(a, b)</a:t>
            </a:r>
          </a:p>
          <a:p>
            <a:pPr lvl="1"/>
            <a:r>
              <a:rPr lang="en-US" dirty="0"/>
              <a:t>Merge two sets, the set in which a is located and the set in which b is located</a:t>
            </a:r>
          </a:p>
          <a:p>
            <a:pPr lvl="1"/>
            <a:r>
              <a:rPr lang="en-US" dirty="0"/>
              <a:t>If a and b are in the same set, do nothing</a:t>
            </a:r>
          </a:p>
          <a:p>
            <a:r>
              <a:rPr lang="en-US" dirty="0"/>
              <a:t>All operations can be done in O(1)* amortized, implemented by array (which can be seen as tree, similar to heap)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1809E0-6F34-07C2-5560-AFC8F69699E9}"/>
              </a:ext>
            </a:extLst>
          </p:cNvPr>
          <p:cNvSpPr txBox="1"/>
          <p:nvPr/>
        </p:nvSpPr>
        <p:spPr>
          <a:xfrm>
            <a:off x="628650" y="6161568"/>
            <a:ext cx="62954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Actually O(</a:t>
            </a:r>
            <a:r>
              <a:rPr lang="el-GR" dirty="0"/>
              <a:t>α</a:t>
            </a:r>
            <a:r>
              <a:rPr lang="en-US" dirty="0"/>
              <a:t>(n)), where </a:t>
            </a:r>
            <a:r>
              <a:rPr lang="el-GR" dirty="0"/>
              <a:t>α</a:t>
            </a:r>
            <a:r>
              <a:rPr lang="en-US" dirty="0"/>
              <a:t>(n) is the inverse Ackermann function</a:t>
            </a:r>
          </a:p>
          <a:p>
            <a:r>
              <a:rPr lang="el-GR" dirty="0"/>
              <a:t>α(</a:t>
            </a:r>
            <a:r>
              <a:rPr lang="en-US" dirty="0"/>
              <a:t>n) &lt;= 4 for n &lt; 10</a:t>
            </a:r>
            <a:r>
              <a:rPr lang="en-US" baseline="30000" dirty="0"/>
              <a:t>600</a:t>
            </a:r>
            <a:r>
              <a:rPr lang="en-US" dirty="0"/>
              <a:t>, here are the </a:t>
            </a:r>
            <a:r>
              <a:rPr lang="en-US" dirty="0">
                <a:hlinkClick r:id="rId2"/>
              </a:rPr>
              <a:t>first few entries of F(4, n)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518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6340DA-BF10-A8C2-D04D-062D0ECD77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info about disjoint set can be found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218FAD-380E-79E8-241E-33ABF4C6A4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hlinkClick r:id="rId2"/>
              </a:rPr>
              <a:t>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72431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833EFE-D772-EAE5-0175-72EF25CCDE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is disjoint set used in Kruskal’s for cycle detection?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1B94DE-D642-2470-2508-B73F23A682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825624"/>
            <a:ext cx="91440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cs typeface="Courier New" panose="02070309020205020404" pitchFamily="49" charset="0"/>
              </a:rPr>
              <a:t>Fill in the blanks using </a:t>
            </a:r>
            <a:r>
              <a:rPr lang="en-US" sz="2000" dirty="0" err="1">
                <a:cs typeface="Courier New" panose="02070309020205020404" pitchFamily="49" charset="0"/>
              </a:rPr>
              <a:t>find_set</a:t>
            </a:r>
            <a:r>
              <a:rPr lang="en-US" sz="2000" dirty="0">
                <a:cs typeface="Courier New" panose="02070309020205020404" pitchFamily="49" charset="0"/>
              </a:rPr>
              <a:t>(v) and/or </a:t>
            </a:r>
            <a:r>
              <a:rPr lang="en-US" sz="2000" dirty="0" err="1">
                <a:cs typeface="Courier New" panose="02070309020205020404" pitchFamily="49" charset="0"/>
              </a:rPr>
              <a:t>union_sets</a:t>
            </a:r>
            <a:r>
              <a:rPr lang="en-US" sz="2000" dirty="0">
                <a:cs typeface="Courier New" panose="02070309020205020404" pitchFamily="49" charset="0"/>
              </a:rPr>
              <a:t>(a, b)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algorithm Kruskal(G) is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F := ∅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for each v in G.V do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MAKE-SET(v)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for each {u, v} in G.E by increasing weight do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if ________ ≠ ________ then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F := F ∪ { {u, v} }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_______________________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return F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72141C-5F11-6B03-58FE-3FCA41EF65C0}"/>
              </a:ext>
            </a:extLst>
          </p:cNvPr>
          <p:cNvSpPr txBox="1"/>
          <p:nvPr/>
        </p:nvSpPr>
        <p:spPr>
          <a:xfrm>
            <a:off x="6099048" y="6126480"/>
            <a:ext cx="297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Pseudocode from </a:t>
            </a:r>
            <a:r>
              <a:rPr lang="en-US" dirty="0">
                <a:hlinkClick r:id="rId2"/>
              </a:rPr>
              <a:t>Wikipedia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7064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6AB26A-95ED-F164-268B-1BD4757DC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Kruskal’s </a:t>
            </a:r>
            <a:r>
              <a:rPr lang="en-US" dirty="0" err="1"/>
              <a:t>alg</a:t>
            </a:r>
            <a:r>
              <a:rPr lang="en-US" dirty="0"/>
              <a:t> disjoint 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CCFD7D-CACF-48DE-E2BD-19E84D3777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Consider the MST made with Kruskal’s earlier</a:t>
            </a:r>
          </a:p>
          <a:p>
            <a:r>
              <a:rPr lang="en-US" dirty="0"/>
              <a:t>Suppose at this point we are considering the edge (B, C)</a:t>
            </a:r>
          </a:p>
          <a:p>
            <a:r>
              <a:rPr lang="en-US" dirty="0"/>
              <a:t>We cannot add it because B and C are in the same set (would create cycle)</a:t>
            </a:r>
          </a:p>
          <a:p>
            <a:r>
              <a:rPr lang="en-US" dirty="0"/>
              <a:t>Suppose (C, H) were not in our MST</a:t>
            </a:r>
          </a:p>
          <a:p>
            <a:r>
              <a:rPr lang="en-US" dirty="0"/>
              <a:t>Then B and C would be in disjoint sets, so edge (B, C) would be put in the MST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4E65498E-BF28-E26E-B044-A9DD423ACB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8842" y="5084063"/>
            <a:ext cx="3395158" cy="1773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1683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C676D6-9F70-DB30-96A8-603197E3F1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01393C-AEA6-FA7C-BBE8-A93E05573180}"/>
              </a:ext>
            </a:extLst>
          </p:cNvPr>
          <p:cNvSpPr txBox="1"/>
          <p:nvPr/>
        </p:nvSpPr>
        <p:spPr>
          <a:xfrm>
            <a:off x="32004" y="2136338"/>
            <a:ext cx="9079992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algorithm Kruskal(G) is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F := ∅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for each v in G.V do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MAKE-SET(v)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for each {u, v} in G.E by increasing weight do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if FIND-SET(u) ≠ FIND-SET(v) then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F := F ∪ { {u, v} }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UNION(FIND-SET(u), FIND-SET(v))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return F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DD1C0BE-386A-A2F5-3339-8154B3D4338B}"/>
              </a:ext>
            </a:extLst>
          </p:cNvPr>
          <p:cNvSpPr txBox="1"/>
          <p:nvPr/>
        </p:nvSpPr>
        <p:spPr>
          <a:xfrm>
            <a:off x="6099048" y="6126480"/>
            <a:ext cx="297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Pseudocode from </a:t>
            </a:r>
            <a:r>
              <a:rPr lang="en-US" dirty="0">
                <a:hlinkClick r:id="rId2"/>
              </a:rPr>
              <a:t>Wikipedia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7770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95623-8E60-60CF-ADB7-0F84F625D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 Bridges of Konigsberg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0EE59A-7095-2266-90F3-2274AE5223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you walk through the city and cross each bridge exactly once (either direction)?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37C966-FCDE-4FDB-6B53-76AFE590A0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9591" y="2816352"/>
            <a:ext cx="4884817" cy="3849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2072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0D5A4-5D5D-6BF4-DD3A-AB483BE23E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Leonard Euler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2A83B74-7CE0-E077-E555-A8584A330E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en-US" dirty="0"/>
                  <a:t> Euler’s number, invented notation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</m:e>
                    </m:nary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rad>
                  </m:oMath>
                </a14:m>
                <a:r>
                  <a:rPr lang="en-US" dirty="0"/>
                  <a:t>, etc.</a:t>
                </a:r>
              </a:p>
              <a:p>
                <a:pPr lvl="1"/>
                <a:r>
                  <a:rPr lang="en-US" dirty="0"/>
                  <a:t>People had to stop naming things after him</a:t>
                </a:r>
              </a:p>
              <a:p>
                <a:r>
                  <a:rPr lang="en-US" dirty="0"/>
                  <a:t>Abstracted the 7 Bridges problem and laid the groundwork for graph theory</a:t>
                </a:r>
              </a:p>
              <a:p>
                <a:r>
                  <a:rPr lang="en-US" dirty="0"/>
                  <a:t>Represent land masses as vertices and bridges as edges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2A83B74-7CE0-E077-E555-A8584A330E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91"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76566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7177D-D4BB-311D-1748-C1DAD295C8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Simplified representation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644CA23-C71A-805A-7583-8191968B75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765710"/>
            <a:ext cx="3590544" cy="198007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3CB1252-69E8-9546-97DA-9D75EFF81F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5028" y="1867845"/>
            <a:ext cx="3430322" cy="3352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9C63A2B-928B-9416-D12F-40A5ECED00F4}"/>
              </a:ext>
            </a:extLst>
          </p:cNvPr>
          <p:cNvSpPr txBox="1"/>
          <p:nvPr/>
        </p:nvSpPr>
        <p:spPr>
          <a:xfrm>
            <a:off x="795528" y="5220645"/>
            <a:ext cx="34236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 a person execute a walk that crosses each bridge once and only once? Can start anywhere and end anywhere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65AB39-0422-6326-CB23-76387142C973}"/>
              </a:ext>
            </a:extLst>
          </p:cNvPr>
          <p:cNvSpPr txBox="1"/>
          <p:nvPr/>
        </p:nvSpPr>
        <p:spPr>
          <a:xfrm>
            <a:off x="5190744" y="5397801"/>
            <a:ext cx="34236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Put a pen on any vertex. Can you trace the diagram without picking up the pen and without redrawing an edge?</a:t>
            </a:r>
          </a:p>
        </p:txBody>
      </p:sp>
    </p:spTree>
    <p:extLst>
      <p:ext uri="{BB962C8B-B14F-4D97-AF65-F5344CB8AC3E}">
        <p14:creationId xmlns:p14="http://schemas.microsoft.com/office/powerpoint/2010/main" val="2729586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A941CA-7F79-8D55-F8EC-7E8C7CC94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Euler path and circuit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685CB1-DCA6-223C-B42D-A1E0C11456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Euler path (EP)</a:t>
            </a:r>
          </a:p>
          <a:p>
            <a:pPr lvl="1"/>
            <a:r>
              <a:rPr lang="en-US" dirty="0"/>
              <a:t>Path in the graph that passes through each edge once</a:t>
            </a:r>
          </a:p>
          <a:p>
            <a:r>
              <a:rPr lang="en-US" dirty="0"/>
              <a:t>Euler circuit (EC)</a:t>
            </a:r>
          </a:p>
          <a:p>
            <a:pPr lvl="1"/>
            <a:r>
              <a:rPr lang="en-US" dirty="0"/>
              <a:t>EP that begins and ends on the same vertex</a:t>
            </a:r>
          </a:p>
        </p:txBody>
      </p:sp>
    </p:spTree>
    <p:extLst>
      <p:ext uri="{BB962C8B-B14F-4D97-AF65-F5344CB8AC3E}">
        <p14:creationId xmlns:p14="http://schemas.microsoft.com/office/powerpoint/2010/main" val="2944943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A29417-BDA2-495E-1534-437657294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EP and EC examples</a:t>
            </a:r>
          </a:p>
        </p:txBody>
      </p:sp>
      <p:pic>
        <p:nvPicPr>
          <p:cNvPr id="4098" name="Picture 2" descr="Cop_kEl5xeGcfb3rzhefgMdmt9PYoxh7PDtoh0Rr1Cuhrghd5MQD3DTA6agri5_eJO7dnUIwhoruEKgQv2cNWezccxXW43rPYfxXYlSagPIO0DoUwfncNNFOYHhaKAFGKTrtfTY">
            <a:extLst>
              <a:ext uri="{FF2B5EF4-FFF2-40B4-BE49-F238E27FC236}">
                <a16:creationId xmlns:a16="http://schemas.microsoft.com/office/drawing/2014/main" id="{86092B85-CB30-8D2C-0867-78A57D40AB7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1690689"/>
            <a:ext cx="1438275" cy="2124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F4688E2-4C85-45C5-70D0-6B917822CA25}"/>
              </a:ext>
            </a:extLst>
          </p:cNvPr>
          <p:cNvSpPr txBox="1"/>
          <p:nvPr/>
        </p:nvSpPr>
        <p:spPr>
          <a:xfrm>
            <a:off x="2935160" y="2568060"/>
            <a:ext cx="2635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EP: F, A, B, C, F, E, C, D, E</a:t>
            </a:r>
          </a:p>
        </p:txBody>
      </p:sp>
      <p:pic>
        <p:nvPicPr>
          <p:cNvPr id="4100" name="Picture 4" descr="xPIAmXhlZfEUk40IK5_t7a278rJwLSkVLg70qvnklwVhmMM59ZWmMrNuhP9IQ9Jh4TcIiTLbqgiEUJ4f5W3PRkZDkf5ntkmwyzZERNzDHFLvut-z8vSVtTGLGjo8WASrCs4MO6I">
            <a:extLst>
              <a:ext uri="{FF2B5EF4-FFF2-40B4-BE49-F238E27FC236}">
                <a16:creationId xmlns:a16="http://schemas.microsoft.com/office/drawing/2014/main" id="{E2B8C724-3352-9D72-D61E-F217F16948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99" y="4038600"/>
            <a:ext cx="2085975" cy="281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E89E51E-4825-0054-2F0B-207B6CB579C5}"/>
              </a:ext>
            </a:extLst>
          </p:cNvPr>
          <p:cNvSpPr txBox="1"/>
          <p:nvPr/>
        </p:nvSpPr>
        <p:spPr>
          <a:xfrm>
            <a:off x="2935224" y="5263634"/>
            <a:ext cx="2635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EC: E, A, B, F, E, F, D, C, E</a:t>
            </a:r>
          </a:p>
        </p:txBody>
      </p:sp>
    </p:spTree>
    <p:extLst>
      <p:ext uri="{BB962C8B-B14F-4D97-AF65-F5344CB8AC3E}">
        <p14:creationId xmlns:p14="http://schemas.microsoft.com/office/powerpoint/2010/main" val="3047599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4EE1A0-129F-1CC3-B323-6C166F89C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0D909E-CD98-2C02-7602-60A3C383F2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QZ06 tomorrow</a:t>
            </a:r>
          </a:p>
          <a:p>
            <a:pPr lvl="1"/>
            <a:r>
              <a:rPr lang="en-US" dirty="0"/>
              <a:t>All graph content L18-L20 (everything)</a:t>
            </a:r>
          </a:p>
          <a:p>
            <a:r>
              <a:rPr lang="en-US" dirty="0"/>
              <a:t>EX11 due tomorrow</a:t>
            </a:r>
          </a:p>
          <a:p>
            <a:r>
              <a:rPr lang="en-US" dirty="0"/>
              <a:t>Final exam Tuesday, 7/30, 11:30 AM - 2:30 PM in this classroom</a:t>
            </a:r>
          </a:p>
        </p:txBody>
      </p:sp>
    </p:spTree>
    <p:extLst>
      <p:ext uri="{BB962C8B-B14F-4D97-AF65-F5344CB8AC3E}">
        <p14:creationId xmlns:p14="http://schemas.microsoft.com/office/powerpoint/2010/main" val="1551147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E4B57A-7DF3-FAC2-A758-D43C7C4709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Does G have EP/EC?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38020B-734E-88F1-E907-6BA38D6BBD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answer “Does G have any EP or EC?”, first compute degree of every vertex in G</a:t>
            </a:r>
          </a:p>
          <a:p>
            <a:r>
              <a:rPr lang="en-US" dirty="0"/>
              <a:t>Degree of vertex v</a:t>
            </a:r>
          </a:p>
          <a:p>
            <a:pPr lvl="1"/>
            <a:r>
              <a:rPr lang="en-US" dirty="0"/>
              <a:t>#edges involving v</a:t>
            </a:r>
          </a:p>
          <a:p>
            <a:pPr lvl="1"/>
            <a:r>
              <a:rPr lang="en-US" dirty="0"/>
              <a:t>We are talking about undirected graph with unordered edges {a, b}, so deg(v) = number of edges {v, u} ∊ E</a:t>
            </a:r>
          </a:p>
        </p:txBody>
      </p:sp>
    </p:spTree>
    <p:extLst>
      <p:ext uri="{BB962C8B-B14F-4D97-AF65-F5344CB8AC3E}">
        <p14:creationId xmlns:p14="http://schemas.microsoft.com/office/powerpoint/2010/main" val="320658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5DCD22-77B3-E023-C140-8E2B922A4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Degree examples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ECEE600-DAF1-ADE0-8893-6AE41BDE33ED}"/>
              </a:ext>
            </a:extLst>
          </p:cNvPr>
          <p:cNvGrpSpPr/>
          <p:nvPr/>
        </p:nvGrpSpPr>
        <p:grpSpPr>
          <a:xfrm>
            <a:off x="762000" y="1825625"/>
            <a:ext cx="1600200" cy="2057400"/>
            <a:chOff x="914400" y="1965327"/>
            <a:chExt cx="1219200" cy="1550521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B3B74C63-EB23-9F8E-F9C5-39B5B39777A1}"/>
                </a:ext>
              </a:extLst>
            </p:cNvPr>
            <p:cNvSpPr/>
            <p:nvPr/>
          </p:nvSpPr>
          <p:spPr>
            <a:xfrm>
              <a:off x="1447800" y="2895600"/>
              <a:ext cx="152400" cy="152400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 w="1905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C63084AE-BDE0-51FF-D4CF-E04EB55F5123}"/>
                </a:ext>
              </a:extLst>
            </p:cNvPr>
            <p:cNvSpPr/>
            <p:nvPr/>
          </p:nvSpPr>
          <p:spPr>
            <a:xfrm>
              <a:off x="1447800" y="1965327"/>
              <a:ext cx="152400" cy="152400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 w="1905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EE772BDB-C08B-A399-85D1-FB4128E5649F}"/>
                </a:ext>
              </a:extLst>
            </p:cNvPr>
            <p:cNvSpPr/>
            <p:nvPr/>
          </p:nvSpPr>
          <p:spPr>
            <a:xfrm>
              <a:off x="1981200" y="2510959"/>
              <a:ext cx="152400" cy="152400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 w="1905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6119B58E-7DE3-13D0-FF9D-8EFA2A915527}"/>
                </a:ext>
              </a:extLst>
            </p:cNvPr>
            <p:cNvSpPr/>
            <p:nvPr/>
          </p:nvSpPr>
          <p:spPr>
            <a:xfrm>
              <a:off x="914400" y="2510959"/>
              <a:ext cx="152400" cy="152400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 w="1905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17A92ECB-0C65-3148-B84A-D26BE426CCE1}"/>
                </a:ext>
              </a:extLst>
            </p:cNvPr>
            <p:cNvSpPr/>
            <p:nvPr/>
          </p:nvSpPr>
          <p:spPr>
            <a:xfrm>
              <a:off x="1981200" y="3363448"/>
              <a:ext cx="152400" cy="152400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 w="1905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B28D4A48-7137-4197-0799-C9982DAA47BA}"/>
                </a:ext>
              </a:extLst>
            </p:cNvPr>
            <p:cNvSpPr/>
            <p:nvPr/>
          </p:nvSpPr>
          <p:spPr>
            <a:xfrm>
              <a:off x="914400" y="3363448"/>
              <a:ext cx="152400" cy="152400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 w="1905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11441EE8-4FB7-EDD7-9801-59DBB2951F82}"/>
                </a:ext>
              </a:extLst>
            </p:cNvPr>
            <p:cNvCxnSpPr>
              <a:stCxn id="26" idx="3"/>
              <a:endCxn id="28" idx="7"/>
            </p:cNvCxnSpPr>
            <p:nvPr/>
          </p:nvCxnSpPr>
          <p:spPr>
            <a:xfrm flipH="1">
              <a:off x="1044482" y="2095409"/>
              <a:ext cx="425636" cy="437868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E37426D-7908-0A1C-DFEE-D94A5B41B409}"/>
                </a:ext>
              </a:extLst>
            </p:cNvPr>
            <p:cNvCxnSpPr>
              <a:stCxn id="25" idx="3"/>
              <a:endCxn id="30" idx="7"/>
            </p:cNvCxnSpPr>
            <p:nvPr/>
          </p:nvCxnSpPr>
          <p:spPr>
            <a:xfrm flipH="1">
              <a:off x="1044482" y="3025682"/>
              <a:ext cx="425636" cy="360084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72D59469-D5B6-D658-591F-F06A86148370}"/>
                </a:ext>
              </a:extLst>
            </p:cNvPr>
            <p:cNvCxnSpPr>
              <a:stCxn id="27" idx="3"/>
              <a:endCxn id="25" idx="7"/>
            </p:cNvCxnSpPr>
            <p:nvPr/>
          </p:nvCxnSpPr>
          <p:spPr>
            <a:xfrm flipH="1">
              <a:off x="1577882" y="2641041"/>
              <a:ext cx="425636" cy="276877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E7D4D135-DCC2-3EA0-EE4D-5B4850157AA1}"/>
                </a:ext>
              </a:extLst>
            </p:cNvPr>
            <p:cNvCxnSpPr>
              <a:stCxn id="29" idx="2"/>
              <a:endCxn id="30" idx="6"/>
            </p:cNvCxnSpPr>
            <p:nvPr/>
          </p:nvCxnSpPr>
          <p:spPr>
            <a:xfrm flipH="1">
              <a:off x="1066800" y="3439648"/>
              <a:ext cx="914400" cy="0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F799A331-D73B-7731-A63A-6A1E13EC47D3}"/>
                </a:ext>
              </a:extLst>
            </p:cNvPr>
            <p:cNvCxnSpPr>
              <a:stCxn id="27" idx="2"/>
              <a:endCxn id="28" idx="6"/>
            </p:cNvCxnSpPr>
            <p:nvPr/>
          </p:nvCxnSpPr>
          <p:spPr>
            <a:xfrm flipH="1">
              <a:off x="1066800" y="2587159"/>
              <a:ext cx="914400" cy="0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3B31983E-889E-75C3-F4EA-6E7FE0131223}"/>
                </a:ext>
              </a:extLst>
            </p:cNvPr>
            <p:cNvCxnSpPr>
              <a:stCxn id="26" idx="5"/>
              <a:endCxn id="27" idx="1"/>
            </p:cNvCxnSpPr>
            <p:nvPr/>
          </p:nvCxnSpPr>
          <p:spPr>
            <a:xfrm>
              <a:off x="1577882" y="2095409"/>
              <a:ext cx="425636" cy="437868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2F013726-47EE-D823-9635-74C99DBE540E}"/>
                </a:ext>
              </a:extLst>
            </p:cNvPr>
            <p:cNvCxnSpPr>
              <a:stCxn id="25" idx="5"/>
              <a:endCxn id="29" idx="1"/>
            </p:cNvCxnSpPr>
            <p:nvPr/>
          </p:nvCxnSpPr>
          <p:spPr>
            <a:xfrm>
              <a:off x="1577882" y="3025682"/>
              <a:ext cx="425636" cy="360084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921AA464-DE65-CD92-B1A2-CE92AEE7E192}"/>
                </a:ext>
              </a:extLst>
            </p:cNvPr>
            <p:cNvCxnSpPr>
              <a:stCxn id="27" idx="4"/>
              <a:endCxn id="29" idx="0"/>
            </p:cNvCxnSpPr>
            <p:nvPr/>
          </p:nvCxnSpPr>
          <p:spPr>
            <a:xfrm>
              <a:off x="2057400" y="2663359"/>
              <a:ext cx="0" cy="700089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E11BF52A-E4EA-031F-2F9E-6002F340B5CF}"/>
                </a:ext>
              </a:extLst>
            </p:cNvPr>
            <p:cNvCxnSpPr>
              <a:stCxn id="28" idx="4"/>
              <a:endCxn id="30" idx="0"/>
            </p:cNvCxnSpPr>
            <p:nvPr/>
          </p:nvCxnSpPr>
          <p:spPr>
            <a:xfrm>
              <a:off x="990600" y="2663359"/>
              <a:ext cx="0" cy="700089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4F32B487-C080-8EC0-F55D-FC2060330515}"/>
                </a:ext>
              </a:extLst>
            </p:cNvPr>
            <p:cNvCxnSpPr>
              <a:stCxn id="28" idx="5"/>
              <a:endCxn id="25" idx="1"/>
            </p:cNvCxnSpPr>
            <p:nvPr/>
          </p:nvCxnSpPr>
          <p:spPr>
            <a:xfrm>
              <a:off x="1044482" y="2641041"/>
              <a:ext cx="425636" cy="276877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616377CE-B5D7-FDD8-6E6C-9688AAA8B51D}"/>
              </a:ext>
            </a:extLst>
          </p:cNvPr>
          <p:cNvGrpSpPr/>
          <p:nvPr/>
        </p:nvGrpSpPr>
        <p:grpSpPr>
          <a:xfrm>
            <a:off x="444936" y="1618958"/>
            <a:ext cx="2272447" cy="2151961"/>
            <a:chOff x="444936" y="1393533"/>
            <a:chExt cx="2272447" cy="2151961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6056833A-0B55-6E07-CB1E-39890DE9BE32}"/>
                </a:ext>
              </a:extLst>
            </p:cNvPr>
            <p:cNvSpPr txBox="1"/>
            <p:nvPr/>
          </p:nvSpPr>
          <p:spPr>
            <a:xfrm>
              <a:off x="1171934" y="1393533"/>
              <a:ext cx="3048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0070C0"/>
                  </a:solidFill>
                </a:rPr>
                <a:t>2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31CC139-680E-B422-B9F7-F5ED19CC43C2}"/>
                </a:ext>
              </a:extLst>
            </p:cNvPr>
            <p:cNvSpPr txBox="1"/>
            <p:nvPr/>
          </p:nvSpPr>
          <p:spPr>
            <a:xfrm>
              <a:off x="2362200" y="2459032"/>
              <a:ext cx="3048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0070C0"/>
                  </a:solidFill>
                </a:rPr>
                <a:t>4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5192701-0ED8-B502-9F3E-618BB8DF8B47}"/>
                </a:ext>
              </a:extLst>
            </p:cNvPr>
            <p:cNvSpPr txBox="1"/>
            <p:nvPr/>
          </p:nvSpPr>
          <p:spPr>
            <a:xfrm>
              <a:off x="494022" y="2138821"/>
              <a:ext cx="3048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0070C0"/>
                  </a:solidFill>
                </a:rPr>
                <a:t>4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71D5DB61-2748-2C26-89F1-1F9353766FCE}"/>
                </a:ext>
              </a:extLst>
            </p:cNvPr>
            <p:cNvSpPr txBox="1"/>
            <p:nvPr/>
          </p:nvSpPr>
          <p:spPr>
            <a:xfrm>
              <a:off x="1424347" y="3079126"/>
              <a:ext cx="3048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0070C0"/>
                  </a:solidFill>
                </a:rPr>
                <a:t>4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4C9FEED8-9552-9461-4C3C-D88353972447}"/>
                </a:ext>
              </a:extLst>
            </p:cNvPr>
            <p:cNvSpPr txBox="1"/>
            <p:nvPr/>
          </p:nvSpPr>
          <p:spPr>
            <a:xfrm>
              <a:off x="2412583" y="3237717"/>
              <a:ext cx="3048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0070C0"/>
                  </a:solidFill>
                </a:rPr>
                <a:t>3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100FF11A-7E52-9251-8776-87495EE2C99C}"/>
                </a:ext>
              </a:extLst>
            </p:cNvPr>
            <p:cNvSpPr txBox="1"/>
            <p:nvPr/>
          </p:nvSpPr>
          <p:spPr>
            <a:xfrm>
              <a:off x="444936" y="3230535"/>
              <a:ext cx="3048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0070C0"/>
                  </a:solidFill>
                </a:rPr>
                <a:t>3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F646651C-F19B-94BE-EDDF-FCF04F39A808}"/>
              </a:ext>
            </a:extLst>
          </p:cNvPr>
          <p:cNvGrpSpPr/>
          <p:nvPr/>
        </p:nvGrpSpPr>
        <p:grpSpPr>
          <a:xfrm>
            <a:off x="3889173" y="3936461"/>
            <a:ext cx="1600200" cy="2756605"/>
            <a:chOff x="4637261" y="1417638"/>
            <a:chExt cx="1600200" cy="2756605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2EED5494-689A-8D02-DE2D-0D92B73B8EB8}"/>
                </a:ext>
              </a:extLst>
            </p:cNvPr>
            <p:cNvGrpSpPr/>
            <p:nvPr/>
          </p:nvGrpSpPr>
          <p:grpSpPr>
            <a:xfrm>
              <a:off x="4637261" y="1417638"/>
              <a:ext cx="1600200" cy="2057400"/>
              <a:chOff x="914400" y="1965327"/>
              <a:chExt cx="1219200" cy="1550521"/>
            </a:xfrm>
          </p:grpSpPr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85246E94-2937-2921-EB9B-D6AE653AC7ED}"/>
                  </a:ext>
                </a:extLst>
              </p:cNvPr>
              <p:cNvSpPr/>
              <p:nvPr/>
            </p:nvSpPr>
            <p:spPr>
              <a:xfrm>
                <a:off x="1447800" y="2895600"/>
                <a:ext cx="152400" cy="152400"/>
              </a:xfrm>
              <a:prstGeom prst="ellipse">
                <a:avLst/>
              </a:prstGeom>
              <a:solidFill>
                <a:schemeClr val="tx2">
                  <a:lumMod val="75000"/>
                </a:schemeClr>
              </a:solidFill>
              <a:ln w="1905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42EDE7D8-262D-18EC-A037-D630B1862458}"/>
                  </a:ext>
                </a:extLst>
              </p:cNvPr>
              <p:cNvSpPr/>
              <p:nvPr/>
            </p:nvSpPr>
            <p:spPr>
              <a:xfrm>
                <a:off x="1447800" y="1965327"/>
                <a:ext cx="152400" cy="152400"/>
              </a:xfrm>
              <a:prstGeom prst="ellipse">
                <a:avLst/>
              </a:prstGeom>
              <a:solidFill>
                <a:schemeClr val="tx2">
                  <a:lumMod val="75000"/>
                </a:schemeClr>
              </a:solidFill>
              <a:ln w="1905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285AABEA-A40E-6716-FF9B-B6AB8949FA59}"/>
                  </a:ext>
                </a:extLst>
              </p:cNvPr>
              <p:cNvSpPr/>
              <p:nvPr/>
            </p:nvSpPr>
            <p:spPr>
              <a:xfrm>
                <a:off x="1981200" y="2510959"/>
                <a:ext cx="152400" cy="152400"/>
              </a:xfrm>
              <a:prstGeom prst="ellipse">
                <a:avLst/>
              </a:prstGeom>
              <a:solidFill>
                <a:schemeClr val="tx2">
                  <a:lumMod val="75000"/>
                </a:schemeClr>
              </a:solidFill>
              <a:ln w="1905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DB8E909C-8586-581F-4F13-230D7AF6054B}"/>
                  </a:ext>
                </a:extLst>
              </p:cNvPr>
              <p:cNvSpPr/>
              <p:nvPr/>
            </p:nvSpPr>
            <p:spPr>
              <a:xfrm>
                <a:off x="914400" y="2510959"/>
                <a:ext cx="152400" cy="152400"/>
              </a:xfrm>
              <a:prstGeom prst="ellipse">
                <a:avLst/>
              </a:prstGeom>
              <a:solidFill>
                <a:schemeClr val="tx2">
                  <a:lumMod val="75000"/>
                </a:schemeClr>
              </a:solidFill>
              <a:ln w="1905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515EBD2D-CAA9-4EF4-B833-0ED5F60A060A}"/>
                  </a:ext>
                </a:extLst>
              </p:cNvPr>
              <p:cNvSpPr/>
              <p:nvPr/>
            </p:nvSpPr>
            <p:spPr>
              <a:xfrm>
                <a:off x="1981200" y="3363448"/>
                <a:ext cx="152400" cy="152400"/>
              </a:xfrm>
              <a:prstGeom prst="ellipse">
                <a:avLst/>
              </a:prstGeom>
              <a:solidFill>
                <a:schemeClr val="tx2">
                  <a:lumMod val="75000"/>
                </a:schemeClr>
              </a:solidFill>
              <a:ln w="1905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39F3D31D-11B3-BEC4-F80D-B6A6DFB9B6BB}"/>
                  </a:ext>
                </a:extLst>
              </p:cNvPr>
              <p:cNvSpPr/>
              <p:nvPr/>
            </p:nvSpPr>
            <p:spPr>
              <a:xfrm>
                <a:off x="914400" y="3363448"/>
                <a:ext cx="152400" cy="152400"/>
              </a:xfrm>
              <a:prstGeom prst="ellipse">
                <a:avLst/>
              </a:prstGeom>
              <a:solidFill>
                <a:schemeClr val="tx2">
                  <a:lumMod val="75000"/>
                </a:schemeClr>
              </a:solidFill>
              <a:ln w="1905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E19DC22C-43DF-82A4-BADC-92D62A2A2A18}"/>
                  </a:ext>
                </a:extLst>
              </p:cNvPr>
              <p:cNvCxnSpPr>
                <a:stCxn id="54" idx="3"/>
                <a:endCxn id="56" idx="7"/>
              </p:cNvCxnSpPr>
              <p:nvPr/>
            </p:nvCxnSpPr>
            <p:spPr>
              <a:xfrm flipH="1">
                <a:off x="1044482" y="2095409"/>
                <a:ext cx="425636" cy="437868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EB17F42E-0583-D04B-35DB-CF94C2B72901}"/>
                  </a:ext>
                </a:extLst>
              </p:cNvPr>
              <p:cNvCxnSpPr>
                <a:stCxn id="53" idx="3"/>
                <a:endCxn id="58" idx="7"/>
              </p:cNvCxnSpPr>
              <p:nvPr/>
            </p:nvCxnSpPr>
            <p:spPr>
              <a:xfrm flipH="1">
                <a:off x="1044482" y="3025682"/>
                <a:ext cx="425636" cy="360084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DF17F32F-63BF-42C9-3CD3-3B0A55818461}"/>
                  </a:ext>
                </a:extLst>
              </p:cNvPr>
              <p:cNvCxnSpPr>
                <a:stCxn id="55" idx="3"/>
                <a:endCxn id="53" idx="7"/>
              </p:cNvCxnSpPr>
              <p:nvPr/>
            </p:nvCxnSpPr>
            <p:spPr>
              <a:xfrm flipH="1">
                <a:off x="1577882" y="2641041"/>
                <a:ext cx="425636" cy="276877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EF4EAFF1-610E-7984-E8EF-55B42C1719CA}"/>
                  </a:ext>
                </a:extLst>
              </p:cNvPr>
              <p:cNvCxnSpPr>
                <a:stCxn id="57" idx="2"/>
                <a:endCxn id="58" idx="6"/>
              </p:cNvCxnSpPr>
              <p:nvPr/>
            </p:nvCxnSpPr>
            <p:spPr>
              <a:xfrm flipH="1">
                <a:off x="1066800" y="3439648"/>
                <a:ext cx="914400" cy="0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85652313-9379-9EF4-845E-82DD426CDEA8}"/>
                  </a:ext>
                </a:extLst>
              </p:cNvPr>
              <p:cNvCxnSpPr>
                <a:stCxn id="55" idx="2"/>
                <a:endCxn id="56" idx="6"/>
              </p:cNvCxnSpPr>
              <p:nvPr/>
            </p:nvCxnSpPr>
            <p:spPr>
              <a:xfrm flipH="1">
                <a:off x="1066800" y="2587159"/>
                <a:ext cx="914400" cy="0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0BE6CC58-D84D-42BD-A450-6F8D0C70ACC7}"/>
                  </a:ext>
                </a:extLst>
              </p:cNvPr>
              <p:cNvCxnSpPr>
                <a:stCxn id="54" idx="5"/>
                <a:endCxn id="55" idx="1"/>
              </p:cNvCxnSpPr>
              <p:nvPr/>
            </p:nvCxnSpPr>
            <p:spPr>
              <a:xfrm>
                <a:off x="1577882" y="2095409"/>
                <a:ext cx="425636" cy="437868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17DA7C43-E3B6-A2EC-1D5A-FFCE113DD31F}"/>
                  </a:ext>
                </a:extLst>
              </p:cNvPr>
              <p:cNvCxnSpPr>
                <a:stCxn id="53" idx="5"/>
                <a:endCxn id="57" idx="1"/>
              </p:cNvCxnSpPr>
              <p:nvPr/>
            </p:nvCxnSpPr>
            <p:spPr>
              <a:xfrm>
                <a:off x="1577882" y="3025682"/>
                <a:ext cx="425636" cy="360084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FF8A0136-BD6F-6671-70D4-6C937662C19A}"/>
                  </a:ext>
                </a:extLst>
              </p:cNvPr>
              <p:cNvCxnSpPr>
                <a:stCxn id="55" idx="4"/>
                <a:endCxn id="57" idx="0"/>
              </p:cNvCxnSpPr>
              <p:nvPr/>
            </p:nvCxnSpPr>
            <p:spPr>
              <a:xfrm>
                <a:off x="2057400" y="2663359"/>
                <a:ext cx="0" cy="700089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869764B8-40E8-09F4-7E1F-2654EB73A4F6}"/>
                  </a:ext>
                </a:extLst>
              </p:cNvPr>
              <p:cNvCxnSpPr>
                <a:stCxn id="56" idx="4"/>
                <a:endCxn id="58" idx="0"/>
              </p:cNvCxnSpPr>
              <p:nvPr/>
            </p:nvCxnSpPr>
            <p:spPr>
              <a:xfrm>
                <a:off x="990600" y="2663359"/>
                <a:ext cx="0" cy="700089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E643E07C-0080-A525-045D-D0DBB7A80400}"/>
                  </a:ext>
                </a:extLst>
              </p:cNvPr>
              <p:cNvCxnSpPr>
                <a:stCxn id="56" idx="5"/>
                <a:endCxn id="53" idx="1"/>
              </p:cNvCxnSpPr>
              <p:nvPr/>
            </p:nvCxnSpPr>
            <p:spPr>
              <a:xfrm>
                <a:off x="1044482" y="2641041"/>
                <a:ext cx="425636" cy="276877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B946A0D2-F566-02FA-6CA0-6023F379C8EC}"/>
                </a:ext>
              </a:extLst>
            </p:cNvPr>
            <p:cNvSpPr/>
            <p:nvPr/>
          </p:nvSpPr>
          <p:spPr>
            <a:xfrm>
              <a:off x="5348295" y="3972022"/>
              <a:ext cx="200025" cy="202221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 w="1905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BCB29986-1625-A63F-FFE5-EB39B1EC6F39}"/>
                </a:ext>
              </a:extLst>
            </p:cNvPr>
            <p:cNvCxnSpPr>
              <a:stCxn id="58" idx="5"/>
              <a:endCxn id="50" idx="1"/>
            </p:cNvCxnSpPr>
            <p:nvPr/>
          </p:nvCxnSpPr>
          <p:spPr>
            <a:xfrm>
              <a:off x="4807993" y="3445423"/>
              <a:ext cx="569595" cy="556214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2FAE269B-F3E5-30C7-2B9D-928FCD9C07C9}"/>
                </a:ext>
              </a:extLst>
            </p:cNvPr>
            <p:cNvCxnSpPr>
              <a:stCxn id="57" idx="3"/>
              <a:endCxn id="50" idx="7"/>
            </p:cNvCxnSpPr>
            <p:nvPr/>
          </p:nvCxnSpPr>
          <p:spPr>
            <a:xfrm flipH="1">
              <a:off x="5519027" y="3445423"/>
              <a:ext cx="547702" cy="556214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7A15B991-5E58-33E8-432E-0AFC5A0B81E2}"/>
              </a:ext>
            </a:extLst>
          </p:cNvPr>
          <p:cNvGrpSpPr/>
          <p:nvPr/>
        </p:nvGrpSpPr>
        <p:grpSpPr>
          <a:xfrm>
            <a:off x="3538344" y="3770919"/>
            <a:ext cx="2272447" cy="2726350"/>
            <a:chOff x="4301137" y="1193572"/>
            <a:chExt cx="2272447" cy="2726350"/>
          </a:xfrm>
        </p:grpSpPr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F6BB8A00-727A-3B66-6313-53D1FD9F53E7}"/>
                </a:ext>
              </a:extLst>
            </p:cNvPr>
            <p:cNvGrpSpPr/>
            <p:nvPr/>
          </p:nvGrpSpPr>
          <p:grpSpPr>
            <a:xfrm>
              <a:off x="4301137" y="1193572"/>
              <a:ext cx="2272447" cy="2151961"/>
              <a:chOff x="444936" y="1393533"/>
              <a:chExt cx="2272447" cy="2151961"/>
            </a:xfrm>
          </p:grpSpPr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BA4B393F-44C3-2037-6185-C0DE307703AE}"/>
                  </a:ext>
                </a:extLst>
              </p:cNvPr>
              <p:cNvSpPr txBox="1"/>
              <p:nvPr/>
            </p:nvSpPr>
            <p:spPr>
              <a:xfrm>
                <a:off x="1171934" y="1393533"/>
                <a:ext cx="3048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>
                    <a:solidFill>
                      <a:srgbClr val="0070C0"/>
                    </a:solidFill>
                  </a:rPr>
                  <a:t>2</a:t>
                </a:r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4558BB72-D8C1-A755-9D09-4612BCCC2EB0}"/>
                  </a:ext>
                </a:extLst>
              </p:cNvPr>
              <p:cNvSpPr txBox="1"/>
              <p:nvPr/>
            </p:nvSpPr>
            <p:spPr>
              <a:xfrm>
                <a:off x="2362200" y="2459032"/>
                <a:ext cx="3048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>
                    <a:solidFill>
                      <a:srgbClr val="0070C0"/>
                    </a:solidFill>
                  </a:rPr>
                  <a:t>4</a:t>
                </a:r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54F96C9D-84E5-F6DC-40E8-C40E21E80B3C}"/>
                  </a:ext>
                </a:extLst>
              </p:cNvPr>
              <p:cNvSpPr txBox="1"/>
              <p:nvPr/>
            </p:nvSpPr>
            <p:spPr>
              <a:xfrm>
                <a:off x="494022" y="2138821"/>
                <a:ext cx="3048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>
                    <a:solidFill>
                      <a:srgbClr val="0070C0"/>
                    </a:solidFill>
                  </a:rPr>
                  <a:t>4</a:t>
                </a:r>
              </a:p>
            </p:txBody>
          </p: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8EF7D947-77F8-4DC5-027E-1026948BB96E}"/>
                  </a:ext>
                </a:extLst>
              </p:cNvPr>
              <p:cNvSpPr txBox="1"/>
              <p:nvPr/>
            </p:nvSpPr>
            <p:spPr>
              <a:xfrm>
                <a:off x="1424347" y="3079126"/>
                <a:ext cx="3048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>
                    <a:solidFill>
                      <a:srgbClr val="0070C0"/>
                    </a:solidFill>
                  </a:rPr>
                  <a:t>4</a:t>
                </a:r>
              </a:p>
            </p:txBody>
          </p: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48F7B9D2-63E9-4649-F0B0-4FC90F138ADF}"/>
                  </a:ext>
                </a:extLst>
              </p:cNvPr>
              <p:cNvSpPr txBox="1"/>
              <p:nvPr/>
            </p:nvSpPr>
            <p:spPr>
              <a:xfrm>
                <a:off x="2412583" y="3237717"/>
                <a:ext cx="3048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>
                    <a:solidFill>
                      <a:srgbClr val="0070C0"/>
                    </a:solidFill>
                  </a:rPr>
                  <a:t>4</a:t>
                </a:r>
              </a:p>
            </p:txBody>
          </p: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636559C9-C1FB-B5F8-CD51-243E60020311}"/>
                  </a:ext>
                </a:extLst>
              </p:cNvPr>
              <p:cNvSpPr txBox="1"/>
              <p:nvPr/>
            </p:nvSpPr>
            <p:spPr>
              <a:xfrm>
                <a:off x="444936" y="3230535"/>
                <a:ext cx="3048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>
                    <a:solidFill>
                      <a:srgbClr val="0070C0"/>
                    </a:solidFill>
                  </a:rPr>
                  <a:t>4</a:t>
                </a:r>
              </a:p>
            </p:txBody>
          </p:sp>
        </p:grp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77A8978B-009C-38DF-663D-3F2D50448BB3}"/>
                </a:ext>
              </a:extLst>
            </p:cNvPr>
            <p:cNvSpPr txBox="1"/>
            <p:nvPr/>
          </p:nvSpPr>
          <p:spPr>
            <a:xfrm>
              <a:off x="5308492" y="3612145"/>
              <a:ext cx="3048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0070C0"/>
                  </a:solidFill>
                </a:rPr>
                <a:t>2</a:t>
              </a: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08630489-E8F3-7195-0D0F-FA9E835613C7}"/>
              </a:ext>
            </a:extLst>
          </p:cNvPr>
          <p:cNvGrpSpPr/>
          <p:nvPr/>
        </p:nvGrpSpPr>
        <p:grpSpPr>
          <a:xfrm>
            <a:off x="6019800" y="2107859"/>
            <a:ext cx="1600200" cy="1333396"/>
            <a:chOff x="914400" y="2510959"/>
            <a:chExt cx="1219200" cy="1004889"/>
          </a:xfrm>
        </p:grpSpPr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CA06CF6C-1E00-9330-CD4B-22A636D6ABA9}"/>
                </a:ext>
              </a:extLst>
            </p:cNvPr>
            <p:cNvSpPr/>
            <p:nvPr/>
          </p:nvSpPr>
          <p:spPr>
            <a:xfrm>
              <a:off x="1447800" y="2895600"/>
              <a:ext cx="152400" cy="152400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 w="1905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19475F35-B1FC-05B7-B439-C84A08B53A5E}"/>
                </a:ext>
              </a:extLst>
            </p:cNvPr>
            <p:cNvSpPr/>
            <p:nvPr/>
          </p:nvSpPr>
          <p:spPr>
            <a:xfrm>
              <a:off x="1981200" y="2510959"/>
              <a:ext cx="152400" cy="152400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 w="1905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20CA7310-29DC-9222-DC3C-6E2B779F59F5}"/>
                </a:ext>
              </a:extLst>
            </p:cNvPr>
            <p:cNvSpPr/>
            <p:nvPr/>
          </p:nvSpPr>
          <p:spPr>
            <a:xfrm>
              <a:off x="914400" y="2510959"/>
              <a:ext cx="152400" cy="152400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 w="1905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1E8212E3-C2A2-5A4B-15C8-651094D54E71}"/>
                </a:ext>
              </a:extLst>
            </p:cNvPr>
            <p:cNvSpPr/>
            <p:nvPr/>
          </p:nvSpPr>
          <p:spPr>
            <a:xfrm>
              <a:off x="1981200" y="3363448"/>
              <a:ext cx="152400" cy="152400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 w="1905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9C98DD7E-F850-8C0D-88F7-DA5E3B38855D}"/>
                </a:ext>
              </a:extLst>
            </p:cNvPr>
            <p:cNvSpPr/>
            <p:nvPr/>
          </p:nvSpPr>
          <p:spPr>
            <a:xfrm>
              <a:off x="914400" y="3363448"/>
              <a:ext cx="152400" cy="152400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 w="1905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E20947B0-6DAC-FA6F-E103-56D295ADD0F1}"/>
                </a:ext>
              </a:extLst>
            </p:cNvPr>
            <p:cNvCxnSpPr>
              <a:stCxn id="79" idx="3"/>
              <a:endCxn id="83" idx="7"/>
            </p:cNvCxnSpPr>
            <p:nvPr/>
          </p:nvCxnSpPr>
          <p:spPr>
            <a:xfrm flipH="1">
              <a:off x="1044482" y="3025682"/>
              <a:ext cx="425636" cy="360084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D7818F09-9534-7203-6AE9-95451E0CB1DC}"/>
                </a:ext>
              </a:extLst>
            </p:cNvPr>
            <p:cNvCxnSpPr>
              <a:stCxn id="80" idx="3"/>
              <a:endCxn id="79" idx="7"/>
            </p:cNvCxnSpPr>
            <p:nvPr/>
          </p:nvCxnSpPr>
          <p:spPr>
            <a:xfrm flipH="1">
              <a:off x="1577882" y="2641041"/>
              <a:ext cx="425636" cy="276877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A6FF8E8A-22A5-9DC7-E269-E220CE8B61A1}"/>
                </a:ext>
              </a:extLst>
            </p:cNvPr>
            <p:cNvCxnSpPr>
              <a:stCxn id="82" idx="2"/>
              <a:endCxn id="83" idx="6"/>
            </p:cNvCxnSpPr>
            <p:nvPr/>
          </p:nvCxnSpPr>
          <p:spPr>
            <a:xfrm flipH="1">
              <a:off x="1066800" y="3439648"/>
              <a:ext cx="914400" cy="0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D18D5431-B335-B1D7-B9E2-7832794B28AA}"/>
                </a:ext>
              </a:extLst>
            </p:cNvPr>
            <p:cNvCxnSpPr>
              <a:stCxn id="80" idx="2"/>
              <a:endCxn id="81" idx="6"/>
            </p:cNvCxnSpPr>
            <p:nvPr/>
          </p:nvCxnSpPr>
          <p:spPr>
            <a:xfrm flipH="1">
              <a:off x="1066800" y="2587159"/>
              <a:ext cx="914400" cy="0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F03B962B-A6D7-C029-000B-6C79707B5DE9}"/>
                </a:ext>
              </a:extLst>
            </p:cNvPr>
            <p:cNvCxnSpPr>
              <a:stCxn id="79" idx="5"/>
              <a:endCxn id="82" idx="1"/>
            </p:cNvCxnSpPr>
            <p:nvPr/>
          </p:nvCxnSpPr>
          <p:spPr>
            <a:xfrm>
              <a:off x="1577882" y="3025682"/>
              <a:ext cx="425636" cy="360084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F5401BB6-9053-1EA2-9568-B8F3FACF9E37}"/>
                </a:ext>
              </a:extLst>
            </p:cNvPr>
            <p:cNvCxnSpPr>
              <a:stCxn id="80" idx="4"/>
              <a:endCxn id="82" idx="0"/>
            </p:cNvCxnSpPr>
            <p:nvPr/>
          </p:nvCxnSpPr>
          <p:spPr>
            <a:xfrm>
              <a:off x="2057400" y="2663359"/>
              <a:ext cx="0" cy="700089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94CF1AB9-56C0-E287-27BA-0814DC8E56D5}"/>
                </a:ext>
              </a:extLst>
            </p:cNvPr>
            <p:cNvCxnSpPr>
              <a:stCxn id="81" idx="4"/>
              <a:endCxn id="83" idx="0"/>
            </p:cNvCxnSpPr>
            <p:nvPr/>
          </p:nvCxnSpPr>
          <p:spPr>
            <a:xfrm>
              <a:off x="990600" y="2663359"/>
              <a:ext cx="0" cy="700089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84C84DBD-CB04-9E98-0EE4-5E666B3C96BF}"/>
                </a:ext>
              </a:extLst>
            </p:cNvPr>
            <p:cNvCxnSpPr>
              <a:stCxn id="81" idx="5"/>
              <a:endCxn id="79" idx="1"/>
            </p:cNvCxnSpPr>
            <p:nvPr/>
          </p:nvCxnSpPr>
          <p:spPr>
            <a:xfrm>
              <a:off x="1044482" y="2641041"/>
              <a:ext cx="425636" cy="276877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F5859250-D02E-31C2-0A43-77122779E669}"/>
              </a:ext>
            </a:extLst>
          </p:cNvPr>
          <p:cNvGrpSpPr/>
          <p:nvPr/>
        </p:nvGrpSpPr>
        <p:grpSpPr>
          <a:xfrm>
            <a:off x="5658391" y="1940379"/>
            <a:ext cx="2218254" cy="1399765"/>
            <a:chOff x="521325" y="2031129"/>
            <a:chExt cx="2218254" cy="1399765"/>
          </a:xfrm>
        </p:grpSpPr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94FC78E8-242E-069F-A1F6-F57B2C84B268}"/>
                </a:ext>
              </a:extLst>
            </p:cNvPr>
            <p:cNvSpPr txBox="1"/>
            <p:nvPr/>
          </p:nvSpPr>
          <p:spPr>
            <a:xfrm>
              <a:off x="2434779" y="2049847"/>
              <a:ext cx="3048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0070C0"/>
                  </a:solidFill>
                </a:rPr>
                <a:t>3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4181C53C-DDF4-B73A-860D-D65C3FDA2159}"/>
                </a:ext>
              </a:extLst>
            </p:cNvPr>
            <p:cNvSpPr txBox="1"/>
            <p:nvPr/>
          </p:nvSpPr>
          <p:spPr>
            <a:xfrm>
              <a:off x="567288" y="2031129"/>
              <a:ext cx="3048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0070C0"/>
                  </a:solidFill>
                </a:rPr>
                <a:t>3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A213E20E-4D10-774B-D482-673FB85DFC2D}"/>
                </a:ext>
              </a:extLst>
            </p:cNvPr>
            <p:cNvSpPr txBox="1"/>
            <p:nvPr/>
          </p:nvSpPr>
          <p:spPr>
            <a:xfrm>
              <a:off x="1550007" y="2941214"/>
              <a:ext cx="3048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0070C0"/>
                  </a:solidFill>
                </a:rPr>
                <a:t>4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ECEF04D6-A99B-FF31-066D-B09971A12720}"/>
                </a:ext>
              </a:extLst>
            </p:cNvPr>
            <p:cNvSpPr txBox="1"/>
            <p:nvPr/>
          </p:nvSpPr>
          <p:spPr>
            <a:xfrm>
              <a:off x="2385203" y="3123117"/>
              <a:ext cx="3048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0070C0"/>
                  </a:solidFill>
                </a:rPr>
                <a:t>3</a:t>
              </a: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1A9BEB3E-CD2D-8526-48ED-B8725A8C4CD3}"/>
                </a:ext>
              </a:extLst>
            </p:cNvPr>
            <p:cNvSpPr txBox="1"/>
            <p:nvPr/>
          </p:nvSpPr>
          <p:spPr>
            <a:xfrm>
              <a:off x="521325" y="3084635"/>
              <a:ext cx="3048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0070C0"/>
                  </a:solidFill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77083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FA1D4B-AA86-11A4-5DD0-A07910FE5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Euler theorems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A8B258-78E8-FDD9-FB05-61E8C67E57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5032375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Given connected undirected G = (V, E)</a:t>
            </a:r>
          </a:p>
          <a:p>
            <a:r>
              <a:rPr lang="en-US" dirty="0"/>
              <a:t>Theorem 1: General</a:t>
            </a:r>
          </a:p>
          <a:p>
            <a:pPr lvl="1"/>
            <a:r>
              <a:rPr lang="en-US" dirty="0"/>
              <a:t>The sum of the degrees of all vertices in G exactly 2*|E| (thus, even)</a:t>
            </a:r>
          </a:p>
          <a:p>
            <a:pPr lvl="1"/>
            <a:r>
              <a:rPr lang="en-US" dirty="0"/>
              <a:t>Thus, the number of odd vertices is even</a:t>
            </a:r>
          </a:p>
          <a:p>
            <a:r>
              <a:rPr lang="en-US" dirty="0"/>
              <a:t>Theorem 2: EP</a:t>
            </a:r>
          </a:p>
          <a:p>
            <a:pPr lvl="1"/>
            <a:r>
              <a:rPr lang="en-US" dirty="0"/>
              <a:t>If G has exactly 2 odd vertices, then it has at least one EP, which must start at one odd vertex and end at the other</a:t>
            </a:r>
          </a:p>
          <a:p>
            <a:pPr lvl="1"/>
            <a:r>
              <a:rPr lang="en-US" dirty="0"/>
              <a:t>If G has more than 2 odd vertices, then it has no EP</a:t>
            </a:r>
          </a:p>
          <a:p>
            <a:r>
              <a:rPr lang="en-US" dirty="0"/>
              <a:t>Theorem 3: EC</a:t>
            </a:r>
          </a:p>
          <a:p>
            <a:pPr lvl="1"/>
            <a:r>
              <a:rPr lang="en-US" dirty="0"/>
              <a:t>If G has any odd vertices, then it has no EC</a:t>
            </a:r>
          </a:p>
          <a:p>
            <a:pPr lvl="1"/>
            <a:r>
              <a:rPr lang="en-US" dirty="0"/>
              <a:t>If G has all even vertices, then there is at least one EC</a:t>
            </a:r>
          </a:p>
          <a:p>
            <a:r>
              <a:rPr lang="en-US" dirty="0"/>
              <a:t>Key idea for theorems 2 and 3</a:t>
            </a:r>
          </a:p>
          <a:p>
            <a:pPr lvl="1"/>
            <a:r>
              <a:rPr lang="en-US" dirty="0"/>
              <a:t>Odd vertex degree 1 can be exited but not entered (start node) or entered but not exited (end node)</a:t>
            </a:r>
          </a:p>
          <a:p>
            <a:pPr lvl="1"/>
            <a:r>
              <a:rPr lang="en-US" dirty="0"/>
              <a:t>Odd degree ≥ 3 (2n+1), above will hold after you enter and exit that node 2n times</a:t>
            </a:r>
          </a:p>
          <a:p>
            <a:pPr lvl="1"/>
            <a:r>
              <a:rPr lang="en-US" dirty="0"/>
              <a:t>2 odd vertices: one is start and other is end</a:t>
            </a:r>
          </a:p>
          <a:p>
            <a:pPr lvl="1"/>
            <a:r>
              <a:rPr lang="en-US" dirty="0"/>
              <a:t>&gt;2 odd: doesn’t work, can’t have more than 1 start and 1 end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5607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228F21-0F15-D8B4-A7ED-E3C56260B5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 odd vertices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B8D4CA6-7C5D-74A6-43CC-E5B107FA1AD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3548549"/>
              </p:ext>
            </p:extLst>
          </p:nvPr>
        </p:nvGraphicFramePr>
        <p:xfrm>
          <a:off x="628650" y="1825625"/>
          <a:ext cx="7886700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43350">
                  <a:extLst>
                    <a:ext uri="{9D8B030D-6E8A-4147-A177-3AD203B41FA5}">
                      <a16:colId xmlns:a16="http://schemas.microsoft.com/office/drawing/2014/main" val="4228653310"/>
                    </a:ext>
                  </a:extLst>
                </a:gridCol>
                <a:gridCol w="3943350">
                  <a:extLst>
                    <a:ext uri="{9D8B030D-6E8A-4147-A177-3AD203B41FA5}">
                      <a16:colId xmlns:a16="http://schemas.microsoft.com/office/drawing/2014/main" val="17323402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# odd vertices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implication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4742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≥1 EC (no EP that is not EC)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11619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Impossible (</a:t>
                      </a:r>
                      <a:r>
                        <a:rPr lang="en-US" dirty="0" err="1"/>
                        <a:t>th.</a:t>
                      </a:r>
                      <a:r>
                        <a:rPr lang="en-US" dirty="0"/>
                        <a:t> 1)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31867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 EC, ≥1 EP where every EP starts on one odd and ends on the other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13327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&gt;2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 EC, no EP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16406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189147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8C2B5-59BB-7C39-C163-A6C67A367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Euler theorem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89E9D1-8883-7C2F-4011-CE51B2B963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4C297C2A-76A4-1059-A7B5-0926CC2C15CB}"/>
              </a:ext>
            </a:extLst>
          </p:cNvPr>
          <p:cNvGrpSpPr/>
          <p:nvPr/>
        </p:nvGrpSpPr>
        <p:grpSpPr>
          <a:xfrm>
            <a:off x="762000" y="1825625"/>
            <a:ext cx="1600200" cy="2057400"/>
            <a:chOff x="914400" y="1965327"/>
            <a:chExt cx="1219200" cy="1550521"/>
          </a:xfrm>
        </p:grpSpPr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50E664FA-62DC-4C34-1D55-DEE7D422E66A}"/>
                </a:ext>
              </a:extLst>
            </p:cNvPr>
            <p:cNvSpPr/>
            <p:nvPr/>
          </p:nvSpPr>
          <p:spPr>
            <a:xfrm>
              <a:off x="1447800" y="2895600"/>
              <a:ext cx="152400" cy="152400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 w="1905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4310926C-85E9-7350-5285-1C66211EE879}"/>
                </a:ext>
              </a:extLst>
            </p:cNvPr>
            <p:cNvSpPr/>
            <p:nvPr/>
          </p:nvSpPr>
          <p:spPr>
            <a:xfrm>
              <a:off x="1447800" y="1965327"/>
              <a:ext cx="152400" cy="152400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 w="1905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7E52DB8F-340D-533C-A1AD-3D54F666D08A}"/>
                </a:ext>
              </a:extLst>
            </p:cNvPr>
            <p:cNvSpPr/>
            <p:nvPr/>
          </p:nvSpPr>
          <p:spPr>
            <a:xfrm>
              <a:off x="1981200" y="2510959"/>
              <a:ext cx="152400" cy="152400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 w="1905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402AF21E-4484-B8D5-2912-84103B7F2958}"/>
                </a:ext>
              </a:extLst>
            </p:cNvPr>
            <p:cNvSpPr/>
            <p:nvPr/>
          </p:nvSpPr>
          <p:spPr>
            <a:xfrm>
              <a:off x="914400" y="2510959"/>
              <a:ext cx="152400" cy="152400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 w="1905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11BCEE26-2E85-9B17-01E1-B66BD0F73FF3}"/>
                </a:ext>
              </a:extLst>
            </p:cNvPr>
            <p:cNvSpPr/>
            <p:nvPr/>
          </p:nvSpPr>
          <p:spPr>
            <a:xfrm>
              <a:off x="1981200" y="3363448"/>
              <a:ext cx="152400" cy="152400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 w="1905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8B299029-8677-597A-E8DF-7AC25A1D94BA}"/>
                </a:ext>
              </a:extLst>
            </p:cNvPr>
            <p:cNvSpPr/>
            <p:nvPr/>
          </p:nvSpPr>
          <p:spPr>
            <a:xfrm>
              <a:off x="914400" y="3363448"/>
              <a:ext cx="152400" cy="152400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 w="1905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62CF450F-85E6-1BA7-4F80-5E03A14A1069}"/>
                </a:ext>
              </a:extLst>
            </p:cNvPr>
            <p:cNvCxnSpPr>
              <a:stCxn id="89" idx="3"/>
              <a:endCxn id="91" idx="7"/>
            </p:cNvCxnSpPr>
            <p:nvPr/>
          </p:nvCxnSpPr>
          <p:spPr>
            <a:xfrm flipH="1">
              <a:off x="1044482" y="2095409"/>
              <a:ext cx="425636" cy="437868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32BEC66C-DF17-C312-F7A3-757289DE2C23}"/>
                </a:ext>
              </a:extLst>
            </p:cNvPr>
            <p:cNvCxnSpPr>
              <a:stCxn id="88" idx="3"/>
              <a:endCxn id="93" idx="7"/>
            </p:cNvCxnSpPr>
            <p:nvPr/>
          </p:nvCxnSpPr>
          <p:spPr>
            <a:xfrm flipH="1">
              <a:off x="1044482" y="3025682"/>
              <a:ext cx="425636" cy="360084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422C6725-7278-D9DD-B436-52FE7DDA0B13}"/>
                </a:ext>
              </a:extLst>
            </p:cNvPr>
            <p:cNvCxnSpPr>
              <a:stCxn id="90" idx="3"/>
              <a:endCxn id="88" idx="7"/>
            </p:cNvCxnSpPr>
            <p:nvPr/>
          </p:nvCxnSpPr>
          <p:spPr>
            <a:xfrm flipH="1">
              <a:off x="1577882" y="2641041"/>
              <a:ext cx="425636" cy="276877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98C9187B-73F5-50FB-578A-6DDBDA35800E}"/>
                </a:ext>
              </a:extLst>
            </p:cNvPr>
            <p:cNvCxnSpPr>
              <a:stCxn id="92" idx="2"/>
              <a:endCxn id="93" idx="6"/>
            </p:cNvCxnSpPr>
            <p:nvPr/>
          </p:nvCxnSpPr>
          <p:spPr>
            <a:xfrm flipH="1">
              <a:off x="1066800" y="3439648"/>
              <a:ext cx="914400" cy="0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096321E8-C47E-A121-C70F-EBD5744DE76E}"/>
                </a:ext>
              </a:extLst>
            </p:cNvPr>
            <p:cNvCxnSpPr>
              <a:stCxn id="90" idx="2"/>
              <a:endCxn id="91" idx="6"/>
            </p:cNvCxnSpPr>
            <p:nvPr/>
          </p:nvCxnSpPr>
          <p:spPr>
            <a:xfrm flipH="1">
              <a:off x="1066800" y="2587159"/>
              <a:ext cx="914400" cy="0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D35BF70C-6033-EA8B-B79B-ACD1F872B58A}"/>
                </a:ext>
              </a:extLst>
            </p:cNvPr>
            <p:cNvCxnSpPr>
              <a:stCxn id="89" idx="5"/>
              <a:endCxn id="90" idx="1"/>
            </p:cNvCxnSpPr>
            <p:nvPr/>
          </p:nvCxnSpPr>
          <p:spPr>
            <a:xfrm>
              <a:off x="1577882" y="2095409"/>
              <a:ext cx="425636" cy="437868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57727BAC-44CD-ABF6-C8C7-DB47FE49440F}"/>
                </a:ext>
              </a:extLst>
            </p:cNvPr>
            <p:cNvCxnSpPr>
              <a:stCxn id="88" idx="5"/>
              <a:endCxn id="92" idx="1"/>
            </p:cNvCxnSpPr>
            <p:nvPr/>
          </p:nvCxnSpPr>
          <p:spPr>
            <a:xfrm>
              <a:off x="1577882" y="3025682"/>
              <a:ext cx="425636" cy="360084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8B1ED7C8-67A3-B1D0-4A09-672AE0BAF8A1}"/>
                </a:ext>
              </a:extLst>
            </p:cNvPr>
            <p:cNvCxnSpPr>
              <a:stCxn id="90" idx="4"/>
              <a:endCxn id="92" idx="0"/>
            </p:cNvCxnSpPr>
            <p:nvPr/>
          </p:nvCxnSpPr>
          <p:spPr>
            <a:xfrm>
              <a:off x="2057400" y="2663359"/>
              <a:ext cx="0" cy="700089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B113A6A1-2522-5086-4222-8B9023C95AA2}"/>
                </a:ext>
              </a:extLst>
            </p:cNvPr>
            <p:cNvCxnSpPr>
              <a:stCxn id="91" idx="4"/>
              <a:endCxn id="93" idx="0"/>
            </p:cNvCxnSpPr>
            <p:nvPr/>
          </p:nvCxnSpPr>
          <p:spPr>
            <a:xfrm>
              <a:off x="990600" y="2663359"/>
              <a:ext cx="0" cy="700089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2C03D2D4-EA8F-FDF0-0F94-A166822BFBE1}"/>
                </a:ext>
              </a:extLst>
            </p:cNvPr>
            <p:cNvCxnSpPr>
              <a:stCxn id="91" idx="5"/>
              <a:endCxn id="88" idx="1"/>
            </p:cNvCxnSpPr>
            <p:nvPr/>
          </p:nvCxnSpPr>
          <p:spPr>
            <a:xfrm>
              <a:off x="1044482" y="2641041"/>
              <a:ext cx="425636" cy="276877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06480AF3-129C-A2EA-9CB0-989B43F64C72}"/>
              </a:ext>
            </a:extLst>
          </p:cNvPr>
          <p:cNvGrpSpPr/>
          <p:nvPr/>
        </p:nvGrpSpPr>
        <p:grpSpPr>
          <a:xfrm>
            <a:off x="444936" y="1618958"/>
            <a:ext cx="2272447" cy="2151961"/>
            <a:chOff x="444936" y="1393533"/>
            <a:chExt cx="2272447" cy="2151961"/>
          </a:xfrm>
        </p:grpSpPr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E7D5CB44-4AF9-F49D-A404-7CC4E9695B19}"/>
                </a:ext>
              </a:extLst>
            </p:cNvPr>
            <p:cNvSpPr txBox="1"/>
            <p:nvPr/>
          </p:nvSpPr>
          <p:spPr>
            <a:xfrm>
              <a:off x="1171934" y="1393533"/>
              <a:ext cx="3048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0070C0"/>
                  </a:solidFill>
                </a:rPr>
                <a:t>2</a:t>
              </a: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D93ABE10-DD39-8124-AA09-954194E145C8}"/>
                </a:ext>
              </a:extLst>
            </p:cNvPr>
            <p:cNvSpPr txBox="1"/>
            <p:nvPr/>
          </p:nvSpPr>
          <p:spPr>
            <a:xfrm>
              <a:off x="2362200" y="2459032"/>
              <a:ext cx="3048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0070C0"/>
                  </a:solidFill>
                </a:rPr>
                <a:t>4</a:t>
              </a: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7143EC56-7AC9-C153-7958-570EC1F201C5}"/>
                </a:ext>
              </a:extLst>
            </p:cNvPr>
            <p:cNvSpPr txBox="1"/>
            <p:nvPr/>
          </p:nvSpPr>
          <p:spPr>
            <a:xfrm>
              <a:off x="494022" y="2138821"/>
              <a:ext cx="3048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0070C0"/>
                  </a:solidFill>
                </a:rPr>
                <a:t>4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7E769C76-8C55-5F79-BBB4-FD8CBC7EB388}"/>
                </a:ext>
              </a:extLst>
            </p:cNvPr>
            <p:cNvSpPr txBox="1"/>
            <p:nvPr/>
          </p:nvSpPr>
          <p:spPr>
            <a:xfrm>
              <a:off x="1424347" y="3079126"/>
              <a:ext cx="3048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0070C0"/>
                  </a:solidFill>
                </a:rPr>
                <a:t>4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24B3371B-5A54-C6D7-77CF-E3E2EE20ECA4}"/>
                </a:ext>
              </a:extLst>
            </p:cNvPr>
            <p:cNvSpPr txBox="1"/>
            <p:nvPr/>
          </p:nvSpPr>
          <p:spPr>
            <a:xfrm>
              <a:off x="2412583" y="3237717"/>
              <a:ext cx="3048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0070C0"/>
                  </a:solidFill>
                </a:rPr>
                <a:t>3</a:t>
              </a: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608F9CE4-E0EC-E685-4D41-45595FBB0F6D}"/>
                </a:ext>
              </a:extLst>
            </p:cNvPr>
            <p:cNvSpPr txBox="1"/>
            <p:nvPr/>
          </p:nvSpPr>
          <p:spPr>
            <a:xfrm>
              <a:off x="444936" y="3230535"/>
              <a:ext cx="3048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0070C0"/>
                  </a:solidFill>
                </a:rPr>
                <a:t>3</a:t>
              </a:r>
            </a:p>
          </p:txBody>
        </p:sp>
      </p:grpSp>
      <p:sp>
        <p:nvSpPr>
          <p:cNvPr id="111" name="TextBox 110">
            <a:extLst>
              <a:ext uri="{FF2B5EF4-FFF2-40B4-BE49-F238E27FC236}">
                <a16:creationId xmlns:a16="http://schemas.microsoft.com/office/drawing/2014/main" id="{423E4FAF-3D84-DD7F-5FF0-4AC8988B5A41}"/>
              </a:ext>
            </a:extLst>
          </p:cNvPr>
          <p:cNvSpPr txBox="1"/>
          <p:nvPr/>
        </p:nvSpPr>
        <p:spPr>
          <a:xfrm>
            <a:off x="1842340" y="1344894"/>
            <a:ext cx="22459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  <a:latin typeface="Segoe Print" panose="02000600000000000000" pitchFamily="2" charset="0"/>
              </a:rPr>
              <a:t>2 odd</a:t>
            </a:r>
          </a:p>
          <a:p>
            <a:r>
              <a:rPr lang="en-US" b="1" dirty="0">
                <a:solidFill>
                  <a:srgbClr val="C00000"/>
                </a:solidFill>
                <a:latin typeface="Segoe Print" panose="02000600000000000000" pitchFamily="2" charset="0"/>
              </a:rPr>
              <a:t>  no EC</a:t>
            </a:r>
          </a:p>
          <a:p>
            <a:r>
              <a:rPr lang="en-US" b="1" dirty="0">
                <a:solidFill>
                  <a:srgbClr val="C00000"/>
                </a:solidFill>
                <a:latin typeface="Segoe Print" panose="02000600000000000000" pitchFamily="2" charset="0"/>
              </a:rPr>
              <a:t>     at least 1 EP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22118EC6-C772-6816-BDDD-7DF9E7A6C614}"/>
              </a:ext>
            </a:extLst>
          </p:cNvPr>
          <p:cNvSpPr txBox="1"/>
          <p:nvPr/>
        </p:nvSpPr>
        <p:spPr>
          <a:xfrm>
            <a:off x="476093" y="4888486"/>
            <a:ext cx="2571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  <a:latin typeface="Segoe Print" panose="02000600000000000000" pitchFamily="2" charset="0"/>
              </a:rPr>
              <a:t>they start, end here</a:t>
            </a:r>
          </a:p>
        </p:txBody>
      </p:sp>
      <p:sp>
        <p:nvSpPr>
          <p:cNvPr id="113" name="Freeform 54">
            <a:extLst>
              <a:ext uri="{FF2B5EF4-FFF2-40B4-BE49-F238E27FC236}">
                <a16:creationId xmlns:a16="http://schemas.microsoft.com/office/drawing/2014/main" id="{ED9870BD-E060-44AB-E03D-47B23802C79F}"/>
              </a:ext>
            </a:extLst>
          </p:cNvPr>
          <p:cNvSpPr/>
          <p:nvPr/>
        </p:nvSpPr>
        <p:spPr>
          <a:xfrm>
            <a:off x="912825" y="4017496"/>
            <a:ext cx="452991" cy="753035"/>
          </a:xfrm>
          <a:custGeom>
            <a:avLst/>
            <a:gdLst>
              <a:gd name="connsiteX0" fmla="*/ 396022 w 452991"/>
              <a:gd name="connsiteY0" fmla="*/ 753035 h 753035"/>
              <a:gd name="connsiteX1" fmla="*/ 449810 w 452991"/>
              <a:gd name="connsiteY1" fmla="*/ 627529 h 753035"/>
              <a:gd name="connsiteX2" fmla="*/ 162940 w 452991"/>
              <a:gd name="connsiteY2" fmla="*/ 215153 h 753035"/>
              <a:gd name="connsiteX3" fmla="*/ 136046 w 452991"/>
              <a:gd name="connsiteY3" fmla="*/ 197223 h 753035"/>
              <a:gd name="connsiteX4" fmla="*/ 100187 w 452991"/>
              <a:gd name="connsiteY4" fmla="*/ 188258 h 753035"/>
              <a:gd name="connsiteX5" fmla="*/ 37434 w 452991"/>
              <a:gd name="connsiteY5" fmla="*/ 170329 h 753035"/>
              <a:gd name="connsiteX6" fmla="*/ 19504 w 452991"/>
              <a:gd name="connsiteY6" fmla="*/ 143435 h 753035"/>
              <a:gd name="connsiteX7" fmla="*/ 1575 w 452991"/>
              <a:gd name="connsiteY7" fmla="*/ 0 h 753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2991" h="753035">
                <a:moveTo>
                  <a:pt x="396022" y="753035"/>
                </a:moveTo>
                <a:cubicBezTo>
                  <a:pt x="413951" y="711200"/>
                  <a:pt x="466342" y="669936"/>
                  <a:pt x="449810" y="627529"/>
                </a:cubicBezTo>
                <a:cubicBezTo>
                  <a:pt x="305093" y="256297"/>
                  <a:pt x="334490" y="272332"/>
                  <a:pt x="162940" y="215153"/>
                </a:cubicBezTo>
                <a:cubicBezTo>
                  <a:pt x="153975" y="209176"/>
                  <a:pt x="145949" y="201467"/>
                  <a:pt x="136046" y="197223"/>
                </a:cubicBezTo>
                <a:cubicBezTo>
                  <a:pt x="124721" y="192369"/>
                  <a:pt x="112034" y="191643"/>
                  <a:pt x="100187" y="188258"/>
                </a:cubicBezTo>
                <a:cubicBezTo>
                  <a:pt x="10160" y="162537"/>
                  <a:pt x="149536" y="198355"/>
                  <a:pt x="37434" y="170329"/>
                </a:cubicBezTo>
                <a:cubicBezTo>
                  <a:pt x="31457" y="161364"/>
                  <a:pt x="23880" y="153281"/>
                  <a:pt x="19504" y="143435"/>
                </a:cubicBezTo>
                <a:cubicBezTo>
                  <a:pt x="-7874" y="81834"/>
                  <a:pt x="1575" y="76076"/>
                  <a:pt x="1575" y="0"/>
                </a:cubicBezTo>
              </a:path>
            </a:pathLst>
          </a:custGeom>
          <a:noFill/>
          <a:ln w="38100" cmpd="sng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Freeform 55">
            <a:extLst>
              <a:ext uri="{FF2B5EF4-FFF2-40B4-BE49-F238E27FC236}">
                <a16:creationId xmlns:a16="http://schemas.microsoft.com/office/drawing/2014/main" id="{E416AA92-3D91-B179-FF24-EAEC18B649F0}"/>
              </a:ext>
            </a:extLst>
          </p:cNvPr>
          <p:cNvSpPr/>
          <p:nvPr/>
        </p:nvSpPr>
        <p:spPr>
          <a:xfrm>
            <a:off x="1488141" y="4053354"/>
            <a:ext cx="708399" cy="726142"/>
          </a:xfrm>
          <a:custGeom>
            <a:avLst/>
            <a:gdLst>
              <a:gd name="connsiteX0" fmla="*/ 0 w 708399"/>
              <a:gd name="connsiteY0" fmla="*/ 726142 h 726142"/>
              <a:gd name="connsiteX1" fmla="*/ 35859 w 708399"/>
              <a:gd name="connsiteY1" fmla="*/ 681318 h 726142"/>
              <a:gd name="connsiteX2" fmla="*/ 71718 w 708399"/>
              <a:gd name="connsiteY2" fmla="*/ 555812 h 726142"/>
              <a:gd name="connsiteX3" fmla="*/ 89647 w 708399"/>
              <a:gd name="connsiteY3" fmla="*/ 493059 h 726142"/>
              <a:gd name="connsiteX4" fmla="*/ 107577 w 708399"/>
              <a:gd name="connsiteY4" fmla="*/ 412377 h 726142"/>
              <a:gd name="connsiteX5" fmla="*/ 116541 w 708399"/>
              <a:gd name="connsiteY5" fmla="*/ 385483 h 726142"/>
              <a:gd name="connsiteX6" fmla="*/ 161365 w 708399"/>
              <a:gd name="connsiteY6" fmla="*/ 340659 h 726142"/>
              <a:gd name="connsiteX7" fmla="*/ 206188 w 708399"/>
              <a:gd name="connsiteY7" fmla="*/ 295836 h 726142"/>
              <a:gd name="connsiteX8" fmla="*/ 224118 w 708399"/>
              <a:gd name="connsiteY8" fmla="*/ 277906 h 726142"/>
              <a:gd name="connsiteX9" fmla="*/ 259977 w 708399"/>
              <a:gd name="connsiteY9" fmla="*/ 268942 h 726142"/>
              <a:gd name="connsiteX10" fmla="*/ 295835 w 708399"/>
              <a:gd name="connsiteY10" fmla="*/ 251012 h 726142"/>
              <a:gd name="connsiteX11" fmla="*/ 349624 w 708399"/>
              <a:gd name="connsiteY11" fmla="*/ 224118 h 726142"/>
              <a:gd name="connsiteX12" fmla="*/ 466165 w 708399"/>
              <a:gd name="connsiteY12" fmla="*/ 197224 h 726142"/>
              <a:gd name="connsiteX13" fmla="*/ 502024 w 708399"/>
              <a:gd name="connsiteY13" fmla="*/ 179295 h 726142"/>
              <a:gd name="connsiteX14" fmla="*/ 528918 w 708399"/>
              <a:gd name="connsiteY14" fmla="*/ 161365 h 726142"/>
              <a:gd name="connsiteX15" fmla="*/ 573741 w 708399"/>
              <a:gd name="connsiteY15" fmla="*/ 152400 h 726142"/>
              <a:gd name="connsiteX16" fmla="*/ 591671 w 708399"/>
              <a:gd name="connsiteY16" fmla="*/ 134471 h 726142"/>
              <a:gd name="connsiteX17" fmla="*/ 645459 w 708399"/>
              <a:gd name="connsiteY17" fmla="*/ 116542 h 726142"/>
              <a:gd name="connsiteX18" fmla="*/ 681318 w 708399"/>
              <a:gd name="connsiteY18" fmla="*/ 71718 h 726142"/>
              <a:gd name="connsiteX19" fmla="*/ 690283 w 708399"/>
              <a:gd name="connsiteY19" fmla="*/ 44824 h 726142"/>
              <a:gd name="connsiteX20" fmla="*/ 708212 w 708399"/>
              <a:gd name="connsiteY20" fmla="*/ 0 h 7261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08399" h="726142">
                <a:moveTo>
                  <a:pt x="0" y="726142"/>
                </a:moveTo>
                <a:cubicBezTo>
                  <a:pt x="11953" y="711201"/>
                  <a:pt x="26697" y="698116"/>
                  <a:pt x="35859" y="681318"/>
                </a:cubicBezTo>
                <a:cubicBezTo>
                  <a:pt x="50657" y="654188"/>
                  <a:pt x="63446" y="580626"/>
                  <a:pt x="71718" y="555812"/>
                </a:cubicBezTo>
                <a:cubicBezTo>
                  <a:pt x="81704" y="525856"/>
                  <a:pt x="82141" y="526837"/>
                  <a:pt x="89647" y="493059"/>
                </a:cubicBezTo>
                <a:cubicBezTo>
                  <a:pt x="98890" y="451464"/>
                  <a:pt x="96645" y="450638"/>
                  <a:pt x="107577" y="412377"/>
                </a:cubicBezTo>
                <a:cubicBezTo>
                  <a:pt x="110173" y="403291"/>
                  <a:pt x="110871" y="393043"/>
                  <a:pt x="116541" y="385483"/>
                </a:cubicBezTo>
                <a:cubicBezTo>
                  <a:pt x="129219" y="368579"/>
                  <a:pt x="149644" y="358241"/>
                  <a:pt x="161365" y="340659"/>
                </a:cubicBezTo>
                <a:cubicBezTo>
                  <a:pt x="192101" y="294555"/>
                  <a:pt x="163499" y="329987"/>
                  <a:pt x="206188" y="295836"/>
                </a:cubicBezTo>
                <a:cubicBezTo>
                  <a:pt x="212788" y="290556"/>
                  <a:pt x="216558" y="281686"/>
                  <a:pt x="224118" y="277906"/>
                </a:cubicBezTo>
                <a:cubicBezTo>
                  <a:pt x="235138" y="272396"/>
                  <a:pt x="248024" y="271930"/>
                  <a:pt x="259977" y="268942"/>
                </a:cubicBezTo>
                <a:cubicBezTo>
                  <a:pt x="271930" y="262965"/>
                  <a:pt x="284232" y="257642"/>
                  <a:pt x="295835" y="251012"/>
                </a:cubicBezTo>
                <a:cubicBezTo>
                  <a:pt x="327563" y="232882"/>
                  <a:pt x="315166" y="232070"/>
                  <a:pt x="349624" y="224118"/>
                </a:cubicBezTo>
                <a:cubicBezTo>
                  <a:pt x="377290" y="217734"/>
                  <a:pt x="432454" y="211672"/>
                  <a:pt x="466165" y="197224"/>
                </a:cubicBezTo>
                <a:cubicBezTo>
                  <a:pt x="478448" y="191960"/>
                  <a:pt x="490421" y="185925"/>
                  <a:pt x="502024" y="179295"/>
                </a:cubicBezTo>
                <a:cubicBezTo>
                  <a:pt x="511379" y="173949"/>
                  <a:pt x="518830" y="165148"/>
                  <a:pt x="528918" y="161365"/>
                </a:cubicBezTo>
                <a:cubicBezTo>
                  <a:pt x="543185" y="156015"/>
                  <a:pt x="558800" y="155388"/>
                  <a:pt x="573741" y="152400"/>
                </a:cubicBezTo>
                <a:cubicBezTo>
                  <a:pt x="579718" y="146424"/>
                  <a:pt x="584111" y="138251"/>
                  <a:pt x="591671" y="134471"/>
                </a:cubicBezTo>
                <a:cubicBezTo>
                  <a:pt x="608575" y="126019"/>
                  <a:pt x="645459" y="116542"/>
                  <a:pt x="645459" y="116542"/>
                </a:cubicBezTo>
                <a:cubicBezTo>
                  <a:pt x="667993" y="48941"/>
                  <a:pt x="634976" y="129645"/>
                  <a:pt x="681318" y="71718"/>
                </a:cubicBezTo>
                <a:cubicBezTo>
                  <a:pt x="687221" y="64339"/>
                  <a:pt x="686057" y="53276"/>
                  <a:pt x="690283" y="44824"/>
                </a:cubicBezTo>
                <a:cubicBezTo>
                  <a:pt x="711527" y="2336"/>
                  <a:pt x="708212" y="34596"/>
                  <a:pt x="708212" y="0"/>
                </a:cubicBezTo>
              </a:path>
            </a:pathLst>
          </a:custGeom>
          <a:noFill/>
          <a:ln w="38100" cmpd="sng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3F99F221-362E-7227-7D2F-6A15C3C9BC9C}"/>
              </a:ext>
            </a:extLst>
          </p:cNvPr>
          <p:cNvGrpSpPr/>
          <p:nvPr/>
        </p:nvGrpSpPr>
        <p:grpSpPr>
          <a:xfrm>
            <a:off x="3889173" y="3936461"/>
            <a:ext cx="1600200" cy="2756605"/>
            <a:chOff x="4637261" y="1417638"/>
            <a:chExt cx="1600200" cy="2756605"/>
          </a:xfrm>
        </p:grpSpPr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60049D41-F188-4311-65E2-4EE627E1A394}"/>
                </a:ext>
              </a:extLst>
            </p:cNvPr>
            <p:cNvGrpSpPr/>
            <p:nvPr/>
          </p:nvGrpSpPr>
          <p:grpSpPr>
            <a:xfrm>
              <a:off x="4637261" y="1417638"/>
              <a:ext cx="1600200" cy="2057400"/>
              <a:chOff x="914400" y="1965327"/>
              <a:chExt cx="1219200" cy="1550521"/>
            </a:xfrm>
          </p:grpSpPr>
          <p:sp>
            <p:nvSpPr>
              <p:cNvPr id="120" name="Oval 119">
                <a:extLst>
                  <a:ext uri="{FF2B5EF4-FFF2-40B4-BE49-F238E27FC236}">
                    <a16:creationId xmlns:a16="http://schemas.microsoft.com/office/drawing/2014/main" id="{465259DC-0E8A-801C-A1AF-B7F8B768A8D7}"/>
                  </a:ext>
                </a:extLst>
              </p:cNvPr>
              <p:cNvSpPr/>
              <p:nvPr/>
            </p:nvSpPr>
            <p:spPr>
              <a:xfrm>
                <a:off x="1447800" y="2895600"/>
                <a:ext cx="152400" cy="152400"/>
              </a:xfrm>
              <a:prstGeom prst="ellipse">
                <a:avLst/>
              </a:prstGeom>
              <a:solidFill>
                <a:schemeClr val="tx2">
                  <a:lumMod val="75000"/>
                </a:schemeClr>
              </a:solidFill>
              <a:ln w="1905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Oval 120">
                <a:extLst>
                  <a:ext uri="{FF2B5EF4-FFF2-40B4-BE49-F238E27FC236}">
                    <a16:creationId xmlns:a16="http://schemas.microsoft.com/office/drawing/2014/main" id="{D6756F97-DEA5-6EC0-97F3-A827584A0F81}"/>
                  </a:ext>
                </a:extLst>
              </p:cNvPr>
              <p:cNvSpPr/>
              <p:nvPr/>
            </p:nvSpPr>
            <p:spPr>
              <a:xfrm>
                <a:off x="1447800" y="1965327"/>
                <a:ext cx="152400" cy="152400"/>
              </a:xfrm>
              <a:prstGeom prst="ellipse">
                <a:avLst/>
              </a:prstGeom>
              <a:solidFill>
                <a:schemeClr val="tx2">
                  <a:lumMod val="75000"/>
                </a:schemeClr>
              </a:solidFill>
              <a:ln w="1905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Oval 121">
                <a:extLst>
                  <a:ext uri="{FF2B5EF4-FFF2-40B4-BE49-F238E27FC236}">
                    <a16:creationId xmlns:a16="http://schemas.microsoft.com/office/drawing/2014/main" id="{5C1DD392-BA8A-767D-1B96-B16703F41E11}"/>
                  </a:ext>
                </a:extLst>
              </p:cNvPr>
              <p:cNvSpPr/>
              <p:nvPr/>
            </p:nvSpPr>
            <p:spPr>
              <a:xfrm>
                <a:off x="1981200" y="2510959"/>
                <a:ext cx="152400" cy="152400"/>
              </a:xfrm>
              <a:prstGeom prst="ellipse">
                <a:avLst/>
              </a:prstGeom>
              <a:solidFill>
                <a:schemeClr val="tx2">
                  <a:lumMod val="75000"/>
                </a:schemeClr>
              </a:solidFill>
              <a:ln w="1905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Oval 122">
                <a:extLst>
                  <a:ext uri="{FF2B5EF4-FFF2-40B4-BE49-F238E27FC236}">
                    <a16:creationId xmlns:a16="http://schemas.microsoft.com/office/drawing/2014/main" id="{86E146AB-9835-8A49-1B9B-FC8CDCB4FA37}"/>
                  </a:ext>
                </a:extLst>
              </p:cNvPr>
              <p:cNvSpPr/>
              <p:nvPr/>
            </p:nvSpPr>
            <p:spPr>
              <a:xfrm>
                <a:off x="914400" y="2510959"/>
                <a:ext cx="152400" cy="152400"/>
              </a:xfrm>
              <a:prstGeom prst="ellipse">
                <a:avLst/>
              </a:prstGeom>
              <a:solidFill>
                <a:schemeClr val="tx2">
                  <a:lumMod val="75000"/>
                </a:schemeClr>
              </a:solidFill>
              <a:ln w="1905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Oval 123">
                <a:extLst>
                  <a:ext uri="{FF2B5EF4-FFF2-40B4-BE49-F238E27FC236}">
                    <a16:creationId xmlns:a16="http://schemas.microsoft.com/office/drawing/2014/main" id="{2A4D59C7-D592-1830-26A0-63E9EC18F1D6}"/>
                  </a:ext>
                </a:extLst>
              </p:cNvPr>
              <p:cNvSpPr/>
              <p:nvPr/>
            </p:nvSpPr>
            <p:spPr>
              <a:xfrm>
                <a:off x="1981200" y="3363448"/>
                <a:ext cx="152400" cy="152400"/>
              </a:xfrm>
              <a:prstGeom prst="ellipse">
                <a:avLst/>
              </a:prstGeom>
              <a:solidFill>
                <a:schemeClr val="tx2">
                  <a:lumMod val="75000"/>
                </a:schemeClr>
              </a:solidFill>
              <a:ln w="1905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8F65326B-CAED-2652-6799-5B3CD0477B9F}"/>
                  </a:ext>
                </a:extLst>
              </p:cNvPr>
              <p:cNvSpPr/>
              <p:nvPr/>
            </p:nvSpPr>
            <p:spPr>
              <a:xfrm>
                <a:off x="914400" y="3363448"/>
                <a:ext cx="152400" cy="152400"/>
              </a:xfrm>
              <a:prstGeom prst="ellipse">
                <a:avLst/>
              </a:prstGeom>
              <a:solidFill>
                <a:schemeClr val="tx2">
                  <a:lumMod val="75000"/>
                </a:schemeClr>
              </a:solidFill>
              <a:ln w="1905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26" name="Straight Connector 125">
                <a:extLst>
                  <a:ext uri="{FF2B5EF4-FFF2-40B4-BE49-F238E27FC236}">
                    <a16:creationId xmlns:a16="http://schemas.microsoft.com/office/drawing/2014/main" id="{22AB1AF4-6F20-CAF5-8CA9-FBD238F30CA2}"/>
                  </a:ext>
                </a:extLst>
              </p:cNvPr>
              <p:cNvCxnSpPr>
                <a:stCxn id="121" idx="3"/>
                <a:endCxn id="123" idx="7"/>
              </p:cNvCxnSpPr>
              <p:nvPr/>
            </p:nvCxnSpPr>
            <p:spPr>
              <a:xfrm flipH="1">
                <a:off x="1044482" y="2095409"/>
                <a:ext cx="425636" cy="437868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>
                <a:extLst>
                  <a:ext uri="{FF2B5EF4-FFF2-40B4-BE49-F238E27FC236}">
                    <a16:creationId xmlns:a16="http://schemas.microsoft.com/office/drawing/2014/main" id="{2D0968D2-1DE4-B90D-0281-D4B73A0D3E41}"/>
                  </a:ext>
                </a:extLst>
              </p:cNvPr>
              <p:cNvCxnSpPr>
                <a:stCxn id="120" idx="3"/>
                <a:endCxn id="125" idx="7"/>
              </p:cNvCxnSpPr>
              <p:nvPr/>
            </p:nvCxnSpPr>
            <p:spPr>
              <a:xfrm flipH="1">
                <a:off x="1044482" y="3025682"/>
                <a:ext cx="425636" cy="360084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Straight Connector 127">
                <a:extLst>
                  <a:ext uri="{FF2B5EF4-FFF2-40B4-BE49-F238E27FC236}">
                    <a16:creationId xmlns:a16="http://schemas.microsoft.com/office/drawing/2014/main" id="{61E2AE74-482D-6116-B33E-7CA230BEFCC2}"/>
                  </a:ext>
                </a:extLst>
              </p:cNvPr>
              <p:cNvCxnSpPr>
                <a:stCxn id="122" idx="3"/>
                <a:endCxn id="120" idx="7"/>
              </p:cNvCxnSpPr>
              <p:nvPr/>
            </p:nvCxnSpPr>
            <p:spPr>
              <a:xfrm flipH="1">
                <a:off x="1577882" y="2641041"/>
                <a:ext cx="425636" cy="276877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Connector 128">
                <a:extLst>
                  <a:ext uri="{FF2B5EF4-FFF2-40B4-BE49-F238E27FC236}">
                    <a16:creationId xmlns:a16="http://schemas.microsoft.com/office/drawing/2014/main" id="{AE7E4EBB-8138-B816-F7C6-D976052686FD}"/>
                  </a:ext>
                </a:extLst>
              </p:cNvPr>
              <p:cNvCxnSpPr>
                <a:stCxn id="124" idx="2"/>
                <a:endCxn id="125" idx="6"/>
              </p:cNvCxnSpPr>
              <p:nvPr/>
            </p:nvCxnSpPr>
            <p:spPr>
              <a:xfrm flipH="1">
                <a:off x="1066800" y="3439648"/>
                <a:ext cx="914400" cy="0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Connector 129">
                <a:extLst>
                  <a:ext uri="{FF2B5EF4-FFF2-40B4-BE49-F238E27FC236}">
                    <a16:creationId xmlns:a16="http://schemas.microsoft.com/office/drawing/2014/main" id="{A01DA21D-0259-6927-9995-8F8237652AED}"/>
                  </a:ext>
                </a:extLst>
              </p:cNvPr>
              <p:cNvCxnSpPr>
                <a:stCxn id="122" idx="2"/>
                <a:endCxn id="123" idx="6"/>
              </p:cNvCxnSpPr>
              <p:nvPr/>
            </p:nvCxnSpPr>
            <p:spPr>
              <a:xfrm flipH="1">
                <a:off x="1066800" y="2587159"/>
                <a:ext cx="914400" cy="0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Connector 130">
                <a:extLst>
                  <a:ext uri="{FF2B5EF4-FFF2-40B4-BE49-F238E27FC236}">
                    <a16:creationId xmlns:a16="http://schemas.microsoft.com/office/drawing/2014/main" id="{5CD11A5C-303D-C4F0-08C6-E5B2FC0F9AC8}"/>
                  </a:ext>
                </a:extLst>
              </p:cNvPr>
              <p:cNvCxnSpPr>
                <a:stCxn id="121" idx="5"/>
                <a:endCxn id="122" idx="1"/>
              </p:cNvCxnSpPr>
              <p:nvPr/>
            </p:nvCxnSpPr>
            <p:spPr>
              <a:xfrm>
                <a:off x="1577882" y="2095409"/>
                <a:ext cx="425636" cy="437868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>
                <a:extLst>
                  <a:ext uri="{FF2B5EF4-FFF2-40B4-BE49-F238E27FC236}">
                    <a16:creationId xmlns:a16="http://schemas.microsoft.com/office/drawing/2014/main" id="{2F121330-F6E3-9B47-BB90-DC63A601F68C}"/>
                  </a:ext>
                </a:extLst>
              </p:cNvPr>
              <p:cNvCxnSpPr>
                <a:stCxn id="120" idx="5"/>
                <a:endCxn id="124" idx="1"/>
              </p:cNvCxnSpPr>
              <p:nvPr/>
            </p:nvCxnSpPr>
            <p:spPr>
              <a:xfrm>
                <a:off x="1577882" y="3025682"/>
                <a:ext cx="425636" cy="360084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>
                <a:extLst>
                  <a:ext uri="{FF2B5EF4-FFF2-40B4-BE49-F238E27FC236}">
                    <a16:creationId xmlns:a16="http://schemas.microsoft.com/office/drawing/2014/main" id="{38E62807-0AC2-FE30-5DA4-053AD81344B1}"/>
                  </a:ext>
                </a:extLst>
              </p:cNvPr>
              <p:cNvCxnSpPr>
                <a:stCxn id="122" idx="4"/>
                <a:endCxn id="124" idx="0"/>
              </p:cNvCxnSpPr>
              <p:nvPr/>
            </p:nvCxnSpPr>
            <p:spPr>
              <a:xfrm>
                <a:off x="2057400" y="2663359"/>
                <a:ext cx="0" cy="700089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>
                <a:extLst>
                  <a:ext uri="{FF2B5EF4-FFF2-40B4-BE49-F238E27FC236}">
                    <a16:creationId xmlns:a16="http://schemas.microsoft.com/office/drawing/2014/main" id="{F5D575FE-BDE0-7196-0E63-320EE50C9349}"/>
                  </a:ext>
                </a:extLst>
              </p:cNvPr>
              <p:cNvCxnSpPr>
                <a:stCxn id="123" idx="4"/>
                <a:endCxn id="125" idx="0"/>
              </p:cNvCxnSpPr>
              <p:nvPr/>
            </p:nvCxnSpPr>
            <p:spPr>
              <a:xfrm>
                <a:off x="990600" y="2663359"/>
                <a:ext cx="0" cy="700089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>
                <a:extLst>
                  <a:ext uri="{FF2B5EF4-FFF2-40B4-BE49-F238E27FC236}">
                    <a16:creationId xmlns:a16="http://schemas.microsoft.com/office/drawing/2014/main" id="{212D5B30-4DF8-6806-0BEF-84536335981E}"/>
                  </a:ext>
                </a:extLst>
              </p:cNvPr>
              <p:cNvCxnSpPr>
                <a:stCxn id="123" idx="5"/>
                <a:endCxn id="120" idx="1"/>
              </p:cNvCxnSpPr>
              <p:nvPr/>
            </p:nvCxnSpPr>
            <p:spPr>
              <a:xfrm>
                <a:off x="1044482" y="2641041"/>
                <a:ext cx="425636" cy="276877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53D39453-89C9-6FBE-C2AC-37C2081FA3FC}"/>
                </a:ext>
              </a:extLst>
            </p:cNvPr>
            <p:cNvSpPr/>
            <p:nvPr/>
          </p:nvSpPr>
          <p:spPr>
            <a:xfrm>
              <a:off x="5348295" y="3972022"/>
              <a:ext cx="200025" cy="202221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 w="1905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F21F41B4-D0D0-0A4D-306D-4016C6BECA42}"/>
                </a:ext>
              </a:extLst>
            </p:cNvPr>
            <p:cNvCxnSpPr>
              <a:stCxn id="125" idx="5"/>
              <a:endCxn id="117" idx="1"/>
            </p:cNvCxnSpPr>
            <p:nvPr/>
          </p:nvCxnSpPr>
          <p:spPr>
            <a:xfrm>
              <a:off x="4807993" y="3445423"/>
              <a:ext cx="569595" cy="556214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662C3F5D-96F1-5B7D-A121-BF7E5ED35A92}"/>
                </a:ext>
              </a:extLst>
            </p:cNvPr>
            <p:cNvCxnSpPr>
              <a:stCxn id="124" idx="3"/>
              <a:endCxn id="117" idx="7"/>
            </p:cNvCxnSpPr>
            <p:nvPr/>
          </p:nvCxnSpPr>
          <p:spPr>
            <a:xfrm flipH="1">
              <a:off x="5519027" y="3445423"/>
              <a:ext cx="547702" cy="556214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FC311A5F-C1B1-AFE2-5072-D37B5C61482D}"/>
              </a:ext>
            </a:extLst>
          </p:cNvPr>
          <p:cNvGrpSpPr/>
          <p:nvPr/>
        </p:nvGrpSpPr>
        <p:grpSpPr>
          <a:xfrm>
            <a:off x="3538344" y="3770919"/>
            <a:ext cx="2272447" cy="2726350"/>
            <a:chOff x="4301137" y="1193572"/>
            <a:chExt cx="2272447" cy="2726350"/>
          </a:xfrm>
        </p:grpSpPr>
        <p:grpSp>
          <p:nvGrpSpPr>
            <p:cNvPr id="137" name="Group 136">
              <a:extLst>
                <a:ext uri="{FF2B5EF4-FFF2-40B4-BE49-F238E27FC236}">
                  <a16:creationId xmlns:a16="http://schemas.microsoft.com/office/drawing/2014/main" id="{40F87EA7-CE7D-7C5C-2A07-BC466F912041}"/>
                </a:ext>
              </a:extLst>
            </p:cNvPr>
            <p:cNvGrpSpPr/>
            <p:nvPr/>
          </p:nvGrpSpPr>
          <p:grpSpPr>
            <a:xfrm>
              <a:off x="4301137" y="1193572"/>
              <a:ext cx="2272447" cy="2151961"/>
              <a:chOff x="444936" y="1393533"/>
              <a:chExt cx="2272447" cy="2151961"/>
            </a:xfrm>
          </p:grpSpPr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091868E5-B657-C6A7-3623-F5B63116CD54}"/>
                  </a:ext>
                </a:extLst>
              </p:cNvPr>
              <p:cNvSpPr txBox="1"/>
              <p:nvPr/>
            </p:nvSpPr>
            <p:spPr>
              <a:xfrm>
                <a:off x="1171934" y="1393533"/>
                <a:ext cx="3048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>
                    <a:solidFill>
                      <a:srgbClr val="0070C0"/>
                    </a:solidFill>
                  </a:rPr>
                  <a:t>2</a:t>
                </a:r>
              </a:p>
            </p:txBody>
          </p:sp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33F211E3-4265-C6BB-D167-0B83F8B68159}"/>
                  </a:ext>
                </a:extLst>
              </p:cNvPr>
              <p:cNvSpPr txBox="1"/>
              <p:nvPr/>
            </p:nvSpPr>
            <p:spPr>
              <a:xfrm>
                <a:off x="2362200" y="2459032"/>
                <a:ext cx="3048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>
                    <a:solidFill>
                      <a:srgbClr val="0070C0"/>
                    </a:solidFill>
                  </a:rPr>
                  <a:t>4</a:t>
                </a:r>
              </a:p>
            </p:txBody>
          </p:sp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9806404C-B7A4-22DB-FAD5-486FAFD272EF}"/>
                  </a:ext>
                </a:extLst>
              </p:cNvPr>
              <p:cNvSpPr txBox="1"/>
              <p:nvPr/>
            </p:nvSpPr>
            <p:spPr>
              <a:xfrm>
                <a:off x="494022" y="2138821"/>
                <a:ext cx="3048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>
                    <a:solidFill>
                      <a:srgbClr val="0070C0"/>
                    </a:solidFill>
                  </a:rPr>
                  <a:t>4</a:t>
                </a:r>
              </a:p>
            </p:txBody>
          </p:sp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348126B7-2D11-E2BC-C74D-FE5B1BAD60BA}"/>
                  </a:ext>
                </a:extLst>
              </p:cNvPr>
              <p:cNvSpPr txBox="1"/>
              <p:nvPr/>
            </p:nvSpPr>
            <p:spPr>
              <a:xfrm>
                <a:off x="1424347" y="3079126"/>
                <a:ext cx="3048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>
                    <a:solidFill>
                      <a:srgbClr val="0070C0"/>
                    </a:solidFill>
                  </a:rPr>
                  <a:t>4</a:t>
                </a:r>
              </a:p>
            </p:txBody>
          </p:sp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6136DD30-63CF-E291-3741-CC4CB498BE76}"/>
                  </a:ext>
                </a:extLst>
              </p:cNvPr>
              <p:cNvSpPr txBox="1"/>
              <p:nvPr/>
            </p:nvSpPr>
            <p:spPr>
              <a:xfrm>
                <a:off x="2412583" y="3237717"/>
                <a:ext cx="3048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>
                    <a:solidFill>
                      <a:srgbClr val="0070C0"/>
                    </a:solidFill>
                  </a:rPr>
                  <a:t>4</a:t>
                </a:r>
              </a:p>
            </p:txBody>
          </p:sp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D82B74D0-237A-0554-3A71-70D1B879B49F}"/>
                  </a:ext>
                </a:extLst>
              </p:cNvPr>
              <p:cNvSpPr txBox="1"/>
              <p:nvPr/>
            </p:nvSpPr>
            <p:spPr>
              <a:xfrm>
                <a:off x="444936" y="3230535"/>
                <a:ext cx="3048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>
                    <a:solidFill>
                      <a:srgbClr val="0070C0"/>
                    </a:solidFill>
                  </a:rPr>
                  <a:t>4</a:t>
                </a:r>
              </a:p>
            </p:txBody>
          </p:sp>
        </p:grp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020E3CE7-0157-9D4F-9FD3-D950CE74633D}"/>
                </a:ext>
              </a:extLst>
            </p:cNvPr>
            <p:cNvSpPr txBox="1"/>
            <p:nvPr/>
          </p:nvSpPr>
          <p:spPr>
            <a:xfrm>
              <a:off x="5308492" y="3612145"/>
              <a:ext cx="3048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0070C0"/>
                  </a:solidFill>
                </a:rPr>
                <a:t>2</a:t>
              </a:r>
            </a:p>
          </p:txBody>
        </p:sp>
      </p:grpSp>
      <p:sp>
        <p:nvSpPr>
          <p:cNvPr id="145" name="TextBox 144">
            <a:extLst>
              <a:ext uri="{FF2B5EF4-FFF2-40B4-BE49-F238E27FC236}">
                <a16:creationId xmlns:a16="http://schemas.microsoft.com/office/drawing/2014/main" id="{892C47BE-96E3-1DF9-3A2D-AEE22D42E887}"/>
              </a:ext>
            </a:extLst>
          </p:cNvPr>
          <p:cNvSpPr txBox="1"/>
          <p:nvPr/>
        </p:nvSpPr>
        <p:spPr>
          <a:xfrm>
            <a:off x="5571232" y="6020214"/>
            <a:ext cx="18681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  <a:latin typeface="Segoe Print" panose="02000600000000000000" pitchFamily="2" charset="0"/>
              </a:rPr>
              <a:t>   0 odd</a:t>
            </a:r>
          </a:p>
          <a:p>
            <a:r>
              <a:rPr lang="en-US" b="1" dirty="0">
                <a:solidFill>
                  <a:srgbClr val="C00000"/>
                </a:solidFill>
                <a:latin typeface="Segoe Print" panose="02000600000000000000" pitchFamily="2" charset="0"/>
              </a:rPr>
              <a:t>at least 1 EC</a:t>
            </a:r>
          </a:p>
        </p:txBody>
      </p: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0BCA543C-B1C6-C90B-9F75-41F4F36DEAE3}"/>
              </a:ext>
            </a:extLst>
          </p:cNvPr>
          <p:cNvGrpSpPr/>
          <p:nvPr/>
        </p:nvGrpSpPr>
        <p:grpSpPr>
          <a:xfrm>
            <a:off x="6019800" y="2107859"/>
            <a:ext cx="1600200" cy="1333396"/>
            <a:chOff x="914400" y="2510959"/>
            <a:chExt cx="1219200" cy="1004889"/>
          </a:xfrm>
        </p:grpSpPr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3A7F3390-EC34-EAAA-1184-05723071822C}"/>
                </a:ext>
              </a:extLst>
            </p:cNvPr>
            <p:cNvSpPr/>
            <p:nvPr/>
          </p:nvSpPr>
          <p:spPr>
            <a:xfrm>
              <a:off x="1447800" y="2895600"/>
              <a:ext cx="152400" cy="152400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 w="1905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9088E8E4-E77C-05D5-1372-F73A927E4254}"/>
                </a:ext>
              </a:extLst>
            </p:cNvPr>
            <p:cNvSpPr/>
            <p:nvPr/>
          </p:nvSpPr>
          <p:spPr>
            <a:xfrm>
              <a:off x="1981200" y="2510959"/>
              <a:ext cx="152400" cy="152400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 w="1905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7CF38AA9-3C9E-8EE3-D02A-5BD1C5F2801D}"/>
                </a:ext>
              </a:extLst>
            </p:cNvPr>
            <p:cNvSpPr/>
            <p:nvPr/>
          </p:nvSpPr>
          <p:spPr>
            <a:xfrm>
              <a:off x="914400" y="2510959"/>
              <a:ext cx="152400" cy="152400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 w="1905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4342AF5D-3C81-2CA2-2268-355332BA0AC1}"/>
                </a:ext>
              </a:extLst>
            </p:cNvPr>
            <p:cNvSpPr/>
            <p:nvPr/>
          </p:nvSpPr>
          <p:spPr>
            <a:xfrm>
              <a:off x="1981200" y="3363448"/>
              <a:ext cx="152400" cy="152400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 w="1905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67FE74B0-DBA9-0A09-2CDE-E438BB9B0B04}"/>
                </a:ext>
              </a:extLst>
            </p:cNvPr>
            <p:cNvSpPr/>
            <p:nvPr/>
          </p:nvSpPr>
          <p:spPr>
            <a:xfrm>
              <a:off x="914400" y="3363448"/>
              <a:ext cx="152400" cy="152400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 w="1905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5871B85E-C992-68EF-1DDE-56BEB8EA159F}"/>
                </a:ext>
              </a:extLst>
            </p:cNvPr>
            <p:cNvCxnSpPr>
              <a:stCxn id="147" idx="3"/>
              <a:endCxn id="151" idx="7"/>
            </p:cNvCxnSpPr>
            <p:nvPr/>
          </p:nvCxnSpPr>
          <p:spPr>
            <a:xfrm flipH="1">
              <a:off x="1044482" y="3025682"/>
              <a:ext cx="425636" cy="360084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28D7C351-9BA3-7AED-8023-03908ABD6CE8}"/>
                </a:ext>
              </a:extLst>
            </p:cNvPr>
            <p:cNvCxnSpPr>
              <a:stCxn id="148" idx="3"/>
              <a:endCxn id="147" idx="7"/>
            </p:cNvCxnSpPr>
            <p:nvPr/>
          </p:nvCxnSpPr>
          <p:spPr>
            <a:xfrm flipH="1">
              <a:off x="1577882" y="2641041"/>
              <a:ext cx="425636" cy="276877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4311574D-7C15-F2BB-B8A5-B2B778BEC6D4}"/>
                </a:ext>
              </a:extLst>
            </p:cNvPr>
            <p:cNvCxnSpPr>
              <a:stCxn id="150" idx="2"/>
              <a:endCxn id="151" idx="6"/>
            </p:cNvCxnSpPr>
            <p:nvPr/>
          </p:nvCxnSpPr>
          <p:spPr>
            <a:xfrm flipH="1">
              <a:off x="1066800" y="3439648"/>
              <a:ext cx="914400" cy="0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46A72B26-5D46-1817-C222-0758980D091D}"/>
                </a:ext>
              </a:extLst>
            </p:cNvPr>
            <p:cNvCxnSpPr>
              <a:stCxn id="148" idx="2"/>
              <a:endCxn id="149" idx="6"/>
            </p:cNvCxnSpPr>
            <p:nvPr/>
          </p:nvCxnSpPr>
          <p:spPr>
            <a:xfrm flipH="1">
              <a:off x="1066800" y="2587159"/>
              <a:ext cx="914400" cy="0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36D7A7C2-9948-0FB9-90B5-4E683236B0A2}"/>
                </a:ext>
              </a:extLst>
            </p:cNvPr>
            <p:cNvCxnSpPr>
              <a:stCxn id="147" idx="5"/>
              <a:endCxn id="150" idx="1"/>
            </p:cNvCxnSpPr>
            <p:nvPr/>
          </p:nvCxnSpPr>
          <p:spPr>
            <a:xfrm>
              <a:off x="1577882" y="3025682"/>
              <a:ext cx="425636" cy="360084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CEE0BB5E-1959-2910-6C26-976878DA2E05}"/>
                </a:ext>
              </a:extLst>
            </p:cNvPr>
            <p:cNvCxnSpPr>
              <a:stCxn id="148" idx="4"/>
              <a:endCxn id="150" idx="0"/>
            </p:cNvCxnSpPr>
            <p:nvPr/>
          </p:nvCxnSpPr>
          <p:spPr>
            <a:xfrm>
              <a:off x="2057400" y="2663359"/>
              <a:ext cx="0" cy="700089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13624259-92D9-11C2-B9BC-07CE89D282EC}"/>
                </a:ext>
              </a:extLst>
            </p:cNvPr>
            <p:cNvCxnSpPr>
              <a:stCxn id="149" idx="4"/>
              <a:endCxn id="151" idx="0"/>
            </p:cNvCxnSpPr>
            <p:nvPr/>
          </p:nvCxnSpPr>
          <p:spPr>
            <a:xfrm>
              <a:off x="990600" y="2663359"/>
              <a:ext cx="0" cy="700089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8DE6F320-E38F-FEF9-47C0-18841D696BAA}"/>
                </a:ext>
              </a:extLst>
            </p:cNvPr>
            <p:cNvCxnSpPr>
              <a:stCxn id="149" idx="5"/>
              <a:endCxn id="147" idx="1"/>
            </p:cNvCxnSpPr>
            <p:nvPr/>
          </p:nvCxnSpPr>
          <p:spPr>
            <a:xfrm>
              <a:off x="1044482" y="2641041"/>
              <a:ext cx="425636" cy="276877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04526A10-2EF2-1A7E-905C-76F90CC55972}"/>
              </a:ext>
            </a:extLst>
          </p:cNvPr>
          <p:cNvGrpSpPr/>
          <p:nvPr/>
        </p:nvGrpSpPr>
        <p:grpSpPr>
          <a:xfrm>
            <a:off x="5658391" y="1940379"/>
            <a:ext cx="2218254" cy="1399765"/>
            <a:chOff x="521325" y="2031129"/>
            <a:chExt cx="2218254" cy="1399765"/>
          </a:xfrm>
        </p:grpSpPr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86F2DE24-D10C-FE8C-650A-1464DDD704F0}"/>
                </a:ext>
              </a:extLst>
            </p:cNvPr>
            <p:cNvSpPr txBox="1"/>
            <p:nvPr/>
          </p:nvSpPr>
          <p:spPr>
            <a:xfrm>
              <a:off x="2434779" y="2049847"/>
              <a:ext cx="3048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0070C0"/>
                  </a:solidFill>
                </a:rPr>
                <a:t>3</a:t>
              </a:r>
            </a:p>
          </p:txBody>
        </p: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318AC38C-068F-AD1E-AA2D-9B91B7B72049}"/>
                </a:ext>
              </a:extLst>
            </p:cNvPr>
            <p:cNvSpPr txBox="1"/>
            <p:nvPr/>
          </p:nvSpPr>
          <p:spPr>
            <a:xfrm>
              <a:off x="567288" y="2031129"/>
              <a:ext cx="3048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0070C0"/>
                  </a:solidFill>
                </a:rPr>
                <a:t>3</a:t>
              </a:r>
            </a:p>
          </p:txBody>
        </p: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261A4B24-38FF-5271-005A-C379E7CD2C46}"/>
                </a:ext>
              </a:extLst>
            </p:cNvPr>
            <p:cNvSpPr txBox="1"/>
            <p:nvPr/>
          </p:nvSpPr>
          <p:spPr>
            <a:xfrm>
              <a:off x="1550007" y="2941214"/>
              <a:ext cx="3048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0070C0"/>
                  </a:solidFill>
                </a:rPr>
                <a:t>4</a:t>
              </a:r>
            </a:p>
          </p:txBody>
        </p: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5A6ACF2E-5802-E315-1363-83810C011A66}"/>
                </a:ext>
              </a:extLst>
            </p:cNvPr>
            <p:cNvSpPr txBox="1"/>
            <p:nvPr/>
          </p:nvSpPr>
          <p:spPr>
            <a:xfrm>
              <a:off x="2385203" y="3123117"/>
              <a:ext cx="3048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0070C0"/>
                  </a:solidFill>
                </a:rPr>
                <a:t>3</a:t>
              </a:r>
            </a:p>
          </p:txBody>
        </p:sp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D5CE1950-F8E9-6132-8395-815FD33B50A7}"/>
                </a:ext>
              </a:extLst>
            </p:cNvPr>
            <p:cNvSpPr txBox="1"/>
            <p:nvPr/>
          </p:nvSpPr>
          <p:spPr>
            <a:xfrm>
              <a:off x="521325" y="3084635"/>
              <a:ext cx="3048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0070C0"/>
                  </a:solidFill>
                </a:rPr>
                <a:t>3</a:t>
              </a:r>
            </a:p>
          </p:txBody>
        </p:sp>
      </p:grpSp>
      <p:sp>
        <p:nvSpPr>
          <p:cNvPr id="166" name="TextBox 165">
            <a:extLst>
              <a:ext uri="{FF2B5EF4-FFF2-40B4-BE49-F238E27FC236}">
                <a16:creationId xmlns:a16="http://schemas.microsoft.com/office/drawing/2014/main" id="{248F3685-8C90-413F-5D59-EC34869985A8}"/>
              </a:ext>
            </a:extLst>
          </p:cNvPr>
          <p:cNvSpPr txBox="1"/>
          <p:nvPr/>
        </p:nvSpPr>
        <p:spPr>
          <a:xfrm>
            <a:off x="6198589" y="3691442"/>
            <a:ext cx="24427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  <a:latin typeface="Segoe Print" panose="02000600000000000000" pitchFamily="2" charset="0"/>
              </a:rPr>
              <a:t>4 odd</a:t>
            </a:r>
          </a:p>
          <a:p>
            <a:r>
              <a:rPr lang="en-US" b="1" dirty="0">
                <a:solidFill>
                  <a:srgbClr val="C00000"/>
                </a:solidFill>
                <a:latin typeface="Segoe Print" panose="02000600000000000000" pitchFamily="2" charset="0"/>
              </a:rPr>
              <a:t>no EP (so no EC)</a:t>
            </a:r>
          </a:p>
        </p:txBody>
      </p:sp>
      <p:sp>
        <p:nvSpPr>
          <p:cNvPr id="167" name="Freeform 119">
            <a:extLst>
              <a:ext uri="{FF2B5EF4-FFF2-40B4-BE49-F238E27FC236}">
                <a16:creationId xmlns:a16="http://schemas.microsoft.com/office/drawing/2014/main" id="{69708C73-EC36-9445-9BF3-13C4DADD734A}"/>
              </a:ext>
            </a:extLst>
          </p:cNvPr>
          <p:cNvSpPr/>
          <p:nvPr/>
        </p:nvSpPr>
        <p:spPr>
          <a:xfrm>
            <a:off x="645459" y="1919754"/>
            <a:ext cx="1828800" cy="1828800"/>
          </a:xfrm>
          <a:custGeom>
            <a:avLst/>
            <a:gdLst>
              <a:gd name="connsiteX0" fmla="*/ 125506 w 1828800"/>
              <a:gd name="connsiteY0" fmla="*/ 1721224 h 1828800"/>
              <a:gd name="connsiteX1" fmla="*/ 116541 w 1828800"/>
              <a:gd name="connsiteY1" fmla="*/ 1550895 h 1828800"/>
              <a:gd name="connsiteX2" fmla="*/ 107576 w 1828800"/>
              <a:gd name="connsiteY2" fmla="*/ 1506071 h 1828800"/>
              <a:gd name="connsiteX3" fmla="*/ 98612 w 1828800"/>
              <a:gd name="connsiteY3" fmla="*/ 1407459 h 1828800"/>
              <a:gd name="connsiteX4" fmla="*/ 80682 w 1828800"/>
              <a:gd name="connsiteY4" fmla="*/ 1120589 h 1828800"/>
              <a:gd name="connsiteX5" fmla="*/ 53788 w 1828800"/>
              <a:gd name="connsiteY5" fmla="*/ 1039906 h 1828800"/>
              <a:gd name="connsiteX6" fmla="*/ 44823 w 1828800"/>
              <a:gd name="connsiteY6" fmla="*/ 1013012 h 1828800"/>
              <a:gd name="connsiteX7" fmla="*/ 8965 w 1828800"/>
              <a:gd name="connsiteY7" fmla="*/ 959224 h 1828800"/>
              <a:gd name="connsiteX8" fmla="*/ 0 w 1828800"/>
              <a:gd name="connsiteY8" fmla="*/ 923365 h 1828800"/>
              <a:gd name="connsiteX9" fmla="*/ 8965 w 1828800"/>
              <a:gd name="connsiteY9" fmla="*/ 726142 h 1828800"/>
              <a:gd name="connsiteX10" fmla="*/ 35859 w 1828800"/>
              <a:gd name="connsiteY10" fmla="*/ 681318 h 1828800"/>
              <a:gd name="connsiteX11" fmla="*/ 116541 w 1828800"/>
              <a:gd name="connsiteY11" fmla="*/ 582706 h 1828800"/>
              <a:gd name="connsiteX12" fmla="*/ 161365 w 1828800"/>
              <a:gd name="connsiteY12" fmla="*/ 537883 h 1828800"/>
              <a:gd name="connsiteX13" fmla="*/ 179294 w 1828800"/>
              <a:gd name="connsiteY13" fmla="*/ 519953 h 1828800"/>
              <a:gd name="connsiteX14" fmla="*/ 206188 w 1828800"/>
              <a:gd name="connsiteY14" fmla="*/ 510989 h 1828800"/>
              <a:gd name="connsiteX15" fmla="*/ 242047 w 1828800"/>
              <a:gd name="connsiteY15" fmla="*/ 475130 h 1828800"/>
              <a:gd name="connsiteX16" fmla="*/ 251012 w 1828800"/>
              <a:gd name="connsiteY16" fmla="*/ 448236 h 1828800"/>
              <a:gd name="connsiteX17" fmla="*/ 295835 w 1828800"/>
              <a:gd name="connsiteY17" fmla="*/ 403412 h 1828800"/>
              <a:gd name="connsiteX18" fmla="*/ 340659 w 1828800"/>
              <a:gd name="connsiteY18" fmla="*/ 349624 h 1828800"/>
              <a:gd name="connsiteX19" fmla="*/ 367553 w 1828800"/>
              <a:gd name="connsiteY19" fmla="*/ 340659 h 1828800"/>
              <a:gd name="connsiteX20" fmla="*/ 421341 w 1828800"/>
              <a:gd name="connsiteY20" fmla="*/ 277906 h 1828800"/>
              <a:gd name="connsiteX21" fmla="*/ 448235 w 1828800"/>
              <a:gd name="connsiteY21" fmla="*/ 259977 h 1828800"/>
              <a:gd name="connsiteX22" fmla="*/ 466165 w 1828800"/>
              <a:gd name="connsiteY22" fmla="*/ 242047 h 1828800"/>
              <a:gd name="connsiteX23" fmla="*/ 493059 w 1828800"/>
              <a:gd name="connsiteY23" fmla="*/ 224118 h 1828800"/>
              <a:gd name="connsiteX24" fmla="*/ 519953 w 1828800"/>
              <a:gd name="connsiteY24" fmla="*/ 197224 h 1828800"/>
              <a:gd name="connsiteX25" fmla="*/ 537882 w 1828800"/>
              <a:gd name="connsiteY25" fmla="*/ 170330 h 1828800"/>
              <a:gd name="connsiteX26" fmla="*/ 564776 w 1828800"/>
              <a:gd name="connsiteY26" fmla="*/ 161365 h 1828800"/>
              <a:gd name="connsiteX27" fmla="*/ 600635 w 1828800"/>
              <a:gd name="connsiteY27" fmla="*/ 125506 h 1828800"/>
              <a:gd name="connsiteX28" fmla="*/ 618565 w 1828800"/>
              <a:gd name="connsiteY28" fmla="*/ 107577 h 1828800"/>
              <a:gd name="connsiteX29" fmla="*/ 672353 w 1828800"/>
              <a:gd name="connsiteY29" fmla="*/ 80683 h 1828800"/>
              <a:gd name="connsiteX30" fmla="*/ 690282 w 1828800"/>
              <a:gd name="connsiteY30" fmla="*/ 62753 h 1828800"/>
              <a:gd name="connsiteX31" fmla="*/ 717176 w 1828800"/>
              <a:gd name="connsiteY31" fmla="*/ 53789 h 1828800"/>
              <a:gd name="connsiteX32" fmla="*/ 753035 w 1828800"/>
              <a:gd name="connsiteY32" fmla="*/ 35859 h 1828800"/>
              <a:gd name="connsiteX33" fmla="*/ 779929 w 1828800"/>
              <a:gd name="connsiteY33" fmla="*/ 17930 h 1828800"/>
              <a:gd name="connsiteX34" fmla="*/ 833717 w 1828800"/>
              <a:gd name="connsiteY34" fmla="*/ 0 h 1828800"/>
              <a:gd name="connsiteX35" fmla="*/ 1066800 w 1828800"/>
              <a:gd name="connsiteY35" fmla="*/ 8965 h 1828800"/>
              <a:gd name="connsiteX36" fmla="*/ 1120588 w 1828800"/>
              <a:gd name="connsiteY36" fmla="*/ 44824 h 1828800"/>
              <a:gd name="connsiteX37" fmla="*/ 1192306 w 1828800"/>
              <a:gd name="connsiteY37" fmla="*/ 107577 h 1828800"/>
              <a:gd name="connsiteX38" fmla="*/ 1201270 w 1828800"/>
              <a:gd name="connsiteY38" fmla="*/ 134471 h 1828800"/>
              <a:gd name="connsiteX39" fmla="*/ 1237129 w 1828800"/>
              <a:gd name="connsiteY39" fmla="*/ 170330 h 1828800"/>
              <a:gd name="connsiteX40" fmla="*/ 1281953 w 1828800"/>
              <a:gd name="connsiteY40" fmla="*/ 215153 h 1828800"/>
              <a:gd name="connsiteX41" fmla="*/ 1299882 w 1828800"/>
              <a:gd name="connsiteY41" fmla="*/ 242047 h 1828800"/>
              <a:gd name="connsiteX42" fmla="*/ 1317812 w 1828800"/>
              <a:gd name="connsiteY42" fmla="*/ 259977 h 1828800"/>
              <a:gd name="connsiteX43" fmla="*/ 1326776 w 1828800"/>
              <a:gd name="connsiteY43" fmla="*/ 286871 h 1828800"/>
              <a:gd name="connsiteX44" fmla="*/ 1362635 w 1828800"/>
              <a:gd name="connsiteY44" fmla="*/ 304800 h 1828800"/>
              <a:gd name="connsiteX45" fmla="*/ 1407459 w 1828800"/>
              <a:gd name="connsiteY45" fmla="*/ 340659 h 1828800"/>
              <a:gd name="connsiteX46" fmla="*/ 1452282 w 1828800"/>
              <a:gd name="connsiteY46" fmla="*/ 376518 h 1828800"/>
              <a:gd name="connsiteX47" fmla="*/ 1470212 w 1828800"/>
              <a:gd name="connsiteY47" fmla="*/ 403412 h 1828800"/>
              <a:gd name="connsiteX48" fmla="*/ 1497106 w 1828800"/>
              <a:gd name="connsiteY48" fmla="*/ 421342 h 1828800"/>
              <a:gd name="connsiteX49" fmla="*/ 1506070 w 1828800"/>
              <a:gd name="connsiteY49" fmla="*/ 484095 h 1828800"/>
              <a:gd name="connsiteX50" fmla="*/ 1524000 w 1828800"/>
              <a:gd name="connsiteY50" fmla="*/ 537883 h 1828800"/>
              <a:gd name="connsiteX51" fmla="*/ 1550894 w 1828800"/>
              <a:gd name="connsiteY51" fmla="*/ 591671 h 1828800"/>
              <a:gd name="connsiteX52" fmla="*/ 1506070 w 1828800"/>
              <a:gd name="connsiteY52" fmla="*/ 627530 h 1828800"/>
              <a:gd name="connsiteX53" fmla="*/ 1237129 w 1828800"/>
              <a:gd name="connsiteY53" fmla="*/ 618565 h 1828800"/>
              <a:gd name="connsiteX54" fmla="*/ 1192306 w 1828800"/>
              <a:gd name="connsiteY54" fmla="*/ 609600 h 1828800"/>
              <a:gd name="connsiteX55" fmla="*/ 1165412 w 1828800"/>
              <a:gd name="connsiteY55" fmla="*/ 600636 h 1828800"/>
              <a:gd name="connsiteX56" fmla="*/ 1111623 w 1828800"/>
              <a:gd name="connsiteY56" fmla="*/ 591671 h 1828800"/>
              <a:gd name="connsiteX57" fmla="*/ 788894 w 1828800"/>
              <a:gd name="connsiteY57" fmla="*/ 600636 h 1828800"/>
              <a:gd name="connsiteX58" fmla="*/ 645459 w 1828800"/>
              <a:gd name="connsiteY58" fmla="*/ 618565 h 1828800"/>
              <a:gd name="connsiteX59" fmla="*/ 510988 w 1828800"/>
              <a:gd name="connsiteY59" fmla="*/ 627530 h 1828800"/>
              <a:gd name="connsiteX60" fmla="*/ 475129 w 1828800"/>
              <a:gd name="connsiteY60" fmla="*/ 636495 h 1828800"/>
              <a:gd name="connsiteX61" fmla="*/ 421341 w 1828800"/>
              <a:gd name="connsiteY61" fmla="*/ 654424 h 1828800"/>
              <a:gd name="connsiteX62" fmla="*/ 376517 w 1828800"/>
              <a:gd name="connsiteY62" fmla="*/ 663389 h 1828800"/>
              <a:gd name="connsiteX63" fmla="*/ 367553 w 1828800"/>
              <a:gd name="connsiteY63" fmla="*/ 779930 h 1828800"/>
              <a:gd name="connsiteX64" fmla="*/ 385482 w 1828800"/>
              <a:gd name="connsiteY64" fmla="*/ 806824 h 1828800"/>
              <a:gd name="connsiteX65" fmla="*/ 394447 w 1828800"/>
              <a:gd name="connsiteY65" fmla="*/ 833718 h 1828800"/>
              <a:gd name="connsiteX66" fmla="*/ 448235 w 1828800"/>
              <a:gd name="connsiteY66" fmla="*/ 851647 h 1828800"/>
              <a:gd name="connsiteX67" fmla="*/ 493059 w 1828800"/>
              <a:gd name="connsiteY67" fmla="*/ 887506 h 1828800"/>
              <a:gd name="connsiteX68" fmla="*/ 546847 w 1828800"/>
              <a:gd name="connsiteY68" fmla="*/ 905436 h 1828800"/>
              <a:gd name="connsiteX69" fmla="*/ 609600 w 1828800"/>
              <a:gd name="connsiteY69" fmla="*/ 941295 h 1828800"/>
              <a:gd name="connsiteX70" fmla="*/ 663388 w 1828800"/>
              <a:gd name="connsiteY70" fmla="*/ 977153 h 1828800"/>
              <a:gd name="connsiteX71" fmla="*/ 717176 w 1828800"/>
              <a:gd name="connsiteY71" fmla="*/ 1013012 h 1828800"/>
              <a:gd name="connsiteX72" fmla="*/ 744070 w 1828800"/>
              <a:gd name="connsiteY72" fmla="*/ 1030942 h 1828800"/>
              <a:gd name="connsiteX73" fmla="*/ 762000 w 1828800"/>
              <a:gd name="connsiteY73" fmla="*/ 1057836 h 1828800"/>
              <a:gd name="connsiteX74" fmla="*/ 806823 w 1828800"/>
              <a:gd name="connsiteY74" fmla="*/ 1111624 h 1828800"/>
              <a:gd name="connsiteX75" fmla="*/ 815788 w 1828800"/>
              <a:gd name="connsiteY75" fmla="*/ 1138518 h 1828800"/>
              <a:gd name="connsiteX76" fmla="*/ 788894 w 1828800"/>
              <a:gd name="connsiteY76" fmla="*/ 1201271 h 1828800"/>
              <a:gd name="connsiteX77" fmla="*/ 762000 w 1828800"/>
              <a:gd name="connsiteY77" fmla="*/ 1219200 h 1828800"/>
              <a:gd name="connsiteX78" fmla="*/ 690282 w 1828800"/>
              <a:gd name="connsiteY78" fmla="*/ 1264024 h 1828800"/>
              <a:gd name="connsiteX79" fmla="*/ 663388 w 1828800"/>
              <a:gd name="connsiteY79" fmla="*/ 1281953 h 1828800"/>
              <a:gd name="connsiteX80" fmla="*/ 609600 w 1828800"/>
              <a:gd name="connsiteY80" fmla="*/ 1299883 h 1828800"/>
              <a:gd name="connsiteX81" fmla="*/ 564776 w 1828800"/>
              <a:gd name="connsiteY81" fmla="*/ 1344706 h 1828800"/>
              <a:gd name="connsiteX82" fmla="*/ 546847 w 1828800"/>
              <a:gd name="connsiteY82" fmla="*/ 1371600 h 1828800"/>
              <a:gd name="connsiteX83" fmla="*/ 519953 w 1828800"/>
              <a:gd name="connsiteY83" fmla="*/ 1389530 h 1828800"/>
              <a:gd name="connsiteX84" fmla="*/ 466165 w 1828800"/>
              <a:gd name="connsiteY84" fmla="*/ 1425389 h 1828800"/>
              <a:gd name="connsiteX85" fmla="*/ 430306 w 1828800"/>
              <a:gd name="connsiteY85" fmla="*/ 1461247 h 1828800"/>
              <a:gd name="connsiteX86" fmla="*/ 421341 w 1828800"/>
              <a:gd name="connsiteY86" fmla="*/ 1488142 h 1828800"/>
              <a:gd name="connsiteX87" fmla="*/ 385482 w 1828800"/>
              <a:gd name="connsiteY87" fmla="*/ 1532965 h 1828800"/>
              <a:gd name="connsiteX88" fmla="*/ 358588 w 1828800"/>
              <a:gd name="connsiteY88" fmla="*/ 1595718 h 1828800"/>
              <a:gd name="connsiteX89" fmla="*/ 322729 w 1828800"/>
              <a:gd name="connsiteY89" fmla="*/ 1649506 h 1828800"/>
              <a:gd name="connsiteX90" fmla="*/ 322729 w 1828800"/>
              <a:gd name="connsiteY90" fmla="*/ 1801906 h 1828800"/>
              <a:gd name="connsiteX91" fmla="*/ 349623 w 1828800"/>
              <a:gd name="connsiteY91" fmla="*/ 1810871 h 1828800"/>
              <a:gd name="connsiteX92" fmla="*/ 1057835 w 1828800"/>
              <a:gd name="connsiteY92" fmla="*/ 1819836 h 1828800"/>
              <a:gd name="connsiteX93" fmla="*/ 1102659 w 1828800"/>
              <a:gd name="connsiteY93" fmla="*/ 1828800 h 1828800"/>
              <a:gd name="connsiteX94" fmla="*/ 1317812 w 1828800"/>
              <a:gd name="connsiteY94" fmla="*/ 1810871 h 1828800"/>
              <a:gd name="connsiteX95" fmla="*/ 1434353 w 1828800"/>
              <a:gd name="connsiteY95" fmla="*/ 1783977 h 1828800"/>
              <a:gd name="connsiteX96" fmla="*/ 1416423 w 1828800"/>
              <a:gd name="connsiteY96" fmla="*/ 1766047 h 1828800"/>
              <a:gd name="connsiteX97" fmla="*/ 1389529 w 1828800"/>
              <a:gd name="connsiteY97" fmla="*/ 1748118 h 1828800"/>
              <a:gd name="connsiteX98" fmla="*/ 1344706 w 1828800"/>
              <a:gd name="connsiteY98" fmla="*/ 1712259 h 1828800"/>
              <a:gd name="connsiteX99" fmla="*/ 1299882 w 1828800"/>
              <a:gd name="connsiteY99" fmla="*/ 1667436 h 1828800"/>
              <a:gd name="connsiteX100" fmla="*/ 1281953 w 1828800"/>
              <a:gd name="connsiteY100" fmla="*/ 1649506 h 1828800"/>
              <a:gd name="connsiteX101" fmla="*/ 1255059 w 1828800"/>
              <a:gd name="connsiteY101" fmla="*/ 1640542 h 1828800"/>
              <a:gd name="connsiteX102" fmla="*/ 1246094 w 1828800"/>
              <a:gd name="connsiteY102" fmla="*/ 1613647 h 1828800"/>
              <a:gd name="connsiteX103" fmla="*/ 1219200 w 1828800"/>
              <a:gd name="connsiteY103" fmla="*/ 1595718 h 1828800"/>
              <a:gd name="connsiteX104" fmla="*/ 1183341 w 1828800"/>
              <a:gd name="connsiteY104" fmla="*/ 1559859 h 1828800"/>
              <a:gd name="connsiteX105" fmla="*/ 1156447 w 1828800"/>
              <a:gd name="connsiteY105" fmla="*/ 1541930 h 1828800"/>
              <a:gd name="connsiteX106" fmla="*/ 1102659 w 1828800"/>
              <a:gd name="connsiteY106" fmla="*/ 1470212 h 1828800"/>
              <a:gd name="connsiteX107" fmla="*/ 1048870 w 1828800"/>
              <a:gd name="connsiteY107" fmla="*/ 1416424 h 1828800"/>
              <a:gd name="connsiteX108" fmla="*/ 1021976 w 1828800"/>
              <a:gd name="connsiteY108" fmla="*/ 1389530 h 1828800"/>
              <a:gd name="connsiteX109" fmla="*/ 995082 w 1828800"/>
              <a:gd name="connsiteY109" fmla="*/ 1371600 h 1828800"/>
              <a:gd name="connsiteX110" fmla="*/ 977153 w 1828800"/>
              <a:gd name="connsiteY110" fmla="*/ 1344706 h 1828800"/>
              <a:gd name="connsiteX111" fmla="*/ 1004047 w 1828800"/>
              <a:gd name="connsiteY111" fmla="*/ 1290918 h 1828800"/>
              <a:gd name="connsiteX112" fmla="*/ 1030941 w 1828800"/>
              <a:gd name="connsiteY112" fmla="*/ 1272989 h 1828800"/>
              <a:gd name="connsiteX113" fmla="*/ 1048870 w 1828800"/>
              <a:gd name="connsiteY113" fmla="*/ 1255059 h 1828800"/>
              <a:gd name="connsiteX114" fmla="*/ 1147482 w 1828800"/>
              <a:gd name="connsiteY114" fmla="*/ 1237130 h 1828800"/>
              <a:gd name="connsiteX115" fmla="*/ 1228165 w 1828800"/>
              <a:gd name="connsiteY115" fmla="*/ 1228165 h 1828800"/>
              <a:gd name="connsiteX116" fmla="*/ 1281953 w 1828800"/>
              <a:gd name="connsiteY116" fmla="*/ 1192306 h 1828800"/>
              <a:gd name="connsiteX117" fmla="*/ 1308847 w 1828800"/>
              <a:gd name="connsiteY117" fmla="*/ 1174377 h 1828800"/>
              <a:gd name="connsiteX118" fmla="*/ 1326776 w 1828800"/>
              <a:gd name="connsiteY118" fmla="*/ 1156447 h 1828800"/>
              <a:gd name="connsiteX119" fmla="*/ 1353670 w 1828800"/>
              <a:gd name="connsiteY119" fmla="*/ 1138518 h 1828800"/>
              <a:gd name="connsiteX120" fmla="*/ 1389529 w 1828800"/>
              <a:gd name="connsiteY120" fmla="*/ 1102659 h 1828800"/>
              <a:gd name="connsiteX121" fmla="*/ 1407459 w 1828800"/>
              <a:gd name="connsiteY121" fmla="*/ 1084730 h 1828800"/>
              <a:gd name="connsiteX122" fmla="*/ 1425388 w 1828800"/>
              <a:gd name="connsiteY122" fmla="*/ 1066800 h 1828800"/>
              <a:gd name="connsiteX123" fmla="*/ 1452282 w 1828800"/>
              <a:gd name="connsiteY123" fmla="*/ 1048871 h 1828800"/>
              <a:gd name="connsiteX124" fmla="*/ 1461247 w 1828800"/>
              <a:gd name="connsiteY124" fmla="*/ 1021977 h 1828800"/>
              <a:gd name="connsiteX125" fmla="*/ 1515035 w 1828800"/>
              <a:gd name="connsiteY125" fmla="*/ 1004047 h 1828800"/>
              <a:gd name="connsiteX126" fmla="*/ 1649506 w 1828800"/>
              <a:gd name="connsiteY126" fmla="*/ 1013012 h 1828800"/>
              <a:gd name="connsiteX127" fmla="*/ 1703294 w 1828800"/>
              <a:gd name="connsiteY127" fmla="*/ 1039906 h 1828800"/>
              <a:gd name="connsiteX128" fmla="*/ 1721223 w 1828800"/>
              <a:gd name="connsiteY128" fmla="*/ 1057836 h 1828800"/>
              <a:gd name="connsiteX129" fmla="*/ 1757082 w 1828800"/>
              <a:gd name="connsiteY129" fmla="*/ 1084730 h 1828800"/>
              <a:gd name="connsiteX130" fmla="*/ 1801906 w 1828800"/>
              <a:gd name="connsiteY130" fmla="*/ 1129553 h 1828800"/>
              <a:gd name="connsiteX131" fmla="*/ 1828800 w 1828800"/>
              <a:gd name="connsiteY131" fmla="*/ 1326777 h 1828800"/>
              <a:gd name="connsiteX132" fmla="*/ 1810870 w 1828800"/>
              <a:gd name="connsiteY132" fmla="*/ 1524000 h 1828800"/>
              <a:gd name="connsiteX133" fmla="*/ 1801906 w 1828800"/>
              <a:gd name="connsiteY133" fmla="*/ 1550895 h 1828800"/>
              <a:gd name="connsiteX134" fmla="*/ 1775012 w 1828800"/>
              <a:gd name="connsiteY134" fmla="*/ 1640542 h 1828800"/>
              <a:gd name="connsiteX135" fmla="*/ 1757082 w 1828800"/>
              <a:gd name="connsiteY135" fmla="*/ 1658471 h 1828800"/>
              <a:gd name="connsiteX136" fmla="*/ 1739153 w 1828800"/>
              <a:gd name="connsiteY136" fmla="*/ 1712259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</a:cxnLst>
            <a:rect l="l" t="t" r="r" b="b"/>
            <a:pathLst>
              <a:path w="1828800" h="1828800">
                <a:moveTo>
                  <a:pt x="125506" y="1721224"/>
                </a:moveTo>
                <a:cubicBezTo>
                  <a:pt x="122518" y="1664448"/>
                  <a:pt x="121263" y="1607554"/>
                  <a:pt x="116541" y="1550895"/>
                </a:cubicBezTo>
                <a:cubicBezTo>
                  <a:pt x="115276" y="1535710"/>
                  <a:pt x="109466" y="1521191"/>
                  <a:pt x="107576" y="1506071"/>
                </a:cubicBezTo>
                <a:cubicBezTo>
                  <a:pt x="103482" y="1473320"/>
                  <a:pt x="100909" y="1440385"/>
                  <a:pt x="98612" y="1407459"/>
                </a:cubicBezTo>
                <a:cubicBezTo>
                  <a:pt x="91944" y="1311881"/>
                  <a:pt x="110979" y="1211483"/>
                  <a:pt x="80682" y="1120589"/>
                </a:cubicBezTo>
                <a:lnTo>
                  <a:pt x="53788" y="1039906"/>
                </a:lnTo>
                <a:cubicBezTo>
                  <a:pt x="50800" y="1030941"/>
                  <a:pt x="50065" y="1020875"/>
                  <a:pt x="44823" y="1013012"/>
                </a:cubicBezTo>
                <a:lnTo>
                  <a:pt x="8965" y="959224"/>
                </a:lnTo>
                <a:cubicBezTo>
                  <a:pt x="5977" y="947271"/>
                  <a:pt x="0" y="935686"/>
                  <a:pt x="0" y="923365"/>
                </a:cubicBezTo>
                <a:cubicBezTo>
                  <a:pt x="0" y="857556"/>
                  <a:pt x="3717" y="791741"/>
                  <a:pt x="8965" y="726142"/>
                </a:cubicBezTo>
                <a:cubicBezTo>
                  <a:pt x="11524" y="694158"/>
                  <a:pt x="19366" y="703308"/>
                  <a:pt x="35859" y="681318"/>
                </a:cubicBezTo>
                <a:cubicBezTo>
                  <a:pt x="107233" y="586154"/>
                  <a:pt x="33147" y="666100"/>
                  <a:pt x="116541" y="582706"/>
                </a:cubicBezTo>
                <a:lnTo>
                  <a:pt x="161365" y="537883"/>
                </a:lnTo>
                <a:cubicBezTo>
                  <a:pt x="167342" y="531906"/>
                  <a:pt x="171276" y="522626"/>
                  <a:pt x="179294" y="519953"/>
                </a:cubicBezTo>
                <a:lnTo>
                  <a:pt x="206188" y="510989"/>
                </a:lnTo>
                <a:cubicBezTo>
                  <a:pt x="218141" y="499036"/>
                  <a:pt x="236701" y="491167"/>
                  <a:pt x="242047" y="475130"/>
                </a:cubicBezTo>
                <a:cubicBezTo>
                  <a:pt x="245035" y="466165"/>
                  <a:pt x="245342" y="455796"/>
                  <a:pt x="251012" y="448236"/>
                </a:cubicBezTo>
                <a:cubicBezTo>
                  <a:pt x="263690" y="431332"/>
                  <a:pt x="284114" y="420993"/>
                  <a:pt x="295835" y="403412"/>
                </a:cubicBezTo>
                <a:cubicBezTo>
                  <a:pt x="309065" y="383568"/>
                  <a:pt x="319952" y="363429"/>
                  <a:pt x="340659" y="349624"/>
                </a:cubicBezTo>
                <a:cubicBezTo>
                  <a:pt x="348522" y="344382"/>
                  <a:pt x="358588" y="343647"/>
                  <a:pt x="367553" y="340659"/>
                </a:cubicBezTo>
                <a:cubicBezTo>
                  <a:pt x="383774" y="316327"/>
                  <a:pt x="395254" y="295297"/>
                  <a:pt x="421341" y="277906"/>
                </a:cubicBezTo>
                <a:cubicBezTo>
                  <a:pt x="430306" y="271930"/>
                  <a:pt x="439822" y="266708"/>
                  <a:pt x="448235" y="259977"/>
                </a:cubicBezTo>
                <a:cubicBezTo>
                  <a:pt x="454835" y="254697"/>
                  <a:pt x="459565" y="247327"/>
                  <a:pt x="466165" y="242047"/>
                </a:cubicBezTo>
                <a:cubicBezTo>
                  <a:pt x="474578" y="235316"/>
                  <a:pt x="484782" y="231015"/>
                  <a:pt x="493059" y="224118"/>
                </a:cubicBezTo>
                <a:cubicBezTo>
                  <a:pt x="502799" y="216002"/>
                  <a:pt x="511837" y="206964"/>
                  <a:pt x="519953" y="197224"/>
                </a:cubicBezTo>
                <a:cubicBezTo>
                  <a:pt x="526850" y="188947"/>
                  <a:pt x="529469" y="177061"/>
                  <a:pt x="537882" y="170330"/>
                </a:cubicBezTo>
                <a:cubicBezTo>
                  <a:pt x="545261" y="164427"/>
                  <a:pt x="555811" y="164353"/>
                  <a:pt x="564776" y="161365"/>
                </a:cubicBezTo>
                <a:lnTo>
                  <a:pt x="600635" y="125506"/>
                </a:lnTo>
                <a:cubicBezTo>
                  <a:pt x="606612" y="119530"/>
                  <a:pt x="610547" y="110250"/>
                  <a:pt x="618565" y="107577"/>
                </a:cubicBezTo>
                <a:cubicBezTo>
                  <a:pt x="646969" y="98109"/>
                  <a:pt x="647529" y="100543"/>
                  <a:pt x="672353" y="80683"/>
                </a:cubicBezTo>
                <a:cubicBezTo>
                  <a:pt x="678953" y="75403"/>
                  <a:pt x="683034" y="67102"/>
                  <a:pt x="690282" y="62753"/>
                </a:cubicBezTo>
                <a:cubicBezTo>
                  <a:pt x="698385" y="57891"/>
                  <a:pt x="708491" y="57511"/>
                  <a:pt x="717176" y="53789"/>
                </a:cubicBezTo>
                <a:cubicBezTo>
                  <a:pt x="729459" y="48525"/>
                  <a:pt x="741432" y="42489"/>
                  <a:pt x="753035" y="35859"/>
                </a:cubicBezTo>
                <a:cubicBezTo>
                  <a:pt x="762390" y="30514"/>
                  <a:pt x="770083" y="22306"/>
                  <a:pt x="779929" y="17930"/>
                </a:cubicBezTo>
                <a:cubicBezTo>
                  <a:pt x="797199" y="10254"/>
                  <a:pt x="833717" y="0"/>
                  <a:pt x="833717" y="0"/>
                </a:cubicBezTo>
                <a:cubicBezTo>
                  <a:pt x="911411" y="2988"/>
                  <a:pt x="989980" y="-3038"/>
                  <a:pt x="1066800" y="8965"/>
                </a:cubicBezTo>
                <a:cubicBezTo>
                  <a:pt x="1088090" y="12292"/>
                  <a:pt x="1105351" y="29587"/>
                  <a:pt x="1120588" y="44824"/>
                </a:cubicBezTo>
                <a:cubicBezTo>
                  <a:pt x="1173031" y="97266"/>
                  <a:pt x="1147831" y="77926"/>
                  <a:pt x="1192306" y="107577"/>
                </a:cubicBezTo>
                <a:cubicBezTo>
                  <a:pt x="1195294" y="116542"/>
                  <a:pt x="1195778" y="126782"/>
                  <a:pt x="1201270" y="134471"/>
                </a:cubicBezTo>
                <a:cubicBezTo>
                  <a:pt x="1211095" y="148226"/>
                  <a:pt x="1227752" y="156265"/>
                  <a:pt x="1237129" y="170330"/>
                </a:cubicBezTo>
                <a:cubicBezTo>
                  <a:pt x="1261036" y="206189"/>
                  <a:pt x="1246094" y="191248"/>
                  <a:pt x="1281953" y="215153"/>
                </a:cubicBezTo>
                <a:cubicBezTo>
                  <a:pt x="1287929" y="224118"/>
                  <a:pt x="1293151" y="233634"/>
                  <a:pt x="1299882" y="242047"/>
                </a:cubicBezTo>
                <a:cubicBezTo>
                  <a:pt x="1305162" y="248647"/>
                  <a:pt x="1313463" y="252729"/>
                  <a:pt x="1317812" y="259977"/>
                </a:cubicBezTo>
                <a:cubicBezTo>
                  <a:pt x="1322674" y="268080"/>
                  <a:pt x="1320094" y="280189"/>
                  <a:pt x="1326776" y="286871"/>
                </a:cubicBezTo>
                <a:cubicBezTo>
                  <a:pt x="1336226" y="296321"/>
                  <a:pt x="1350682" y="298824"/>
                  <a:pt x="1362635" y="304800"/>
                </a:cubicBezTo>
                <a:cubicBezTo>
                  <a:pt x="1414021" y="381879"/>
                  <a:pt x="1345599" y="291171"/>
                  <a:pt x="1407459" y="340659"/>
                </a:cubicBezTo>
                <a:cubicBezTo>
                  <a:pt x="1465389" y="387002"/>
                  <a:pt x="1384681" y="353983"/>
                  <a:pt x="1452282" y="376518"/>
                </a:cubicBezTo>
                <a:cubicBezTo>
                  <a:pt x="1458259" y="385483"/>
                  <a:pt x="1462593" y="395793"/>
                  <a:pt x="1470212" y="403412"/>
                </a:cubicBezTo>
                <a:cubicBezTo>
                  <a:pt x="1477831" y="411031"/>
                  <a:pt x="1492730" y="411496"/>
                  <a:pt x="1497106" y="421342"/>
                </a:cubicBezTo>
                <a:cubicBezTo>
                  <a:pt x="1505687" y="440651"/>
                  <a:pt x="1501319" y="463506"/>
                  <a:pt x="1506070" y="484095"/>
                </a:cubicBezTo>
                <a:cubicBezTo>
                  <a:pt x="1510320" y="502510"/>
                  <a:pt x="1513517" y="522158"/>
                  <a:pt x="1524000" y="537883"/>
                </a:cubicBezTo>
                <a:cubicBezTo>
                  <a:pt x="1547171" y="572640"/>
                  <a:pt x="1538522" y="554556"/>
                  <a:pt x="1550894" y="591671"/>
                </a:cubicBezTo>
                <a:cubicBezTo>
                  <a:pt x="1540911" y="621620"/>
                  <a:pt x="1547344" y="627530"/>
                  <a:pt x="1506070" y="627530"/>
                </a:cubicBezTo>
                <a:cubicBezTo>
                  <a:pt x="1416373" y="627530"/>
                  <a:pt x="1326776" y="621553"/>
                  <a:pt x="1237129" y="618565"/>
                </a:cubicBezTo>
                <a:cubicBezTo>
                  <a:pt x="1222188" y="615577"/>
                  <a:pt x="1207088" y="613295"/>
                  <a:pt x="1192306" y="609600"/>
                </a:cubicBezTo>
                <a:cubicBezTo>
                  <a:pt x="1183139" y="607308"/>
                  <a:pt x="1174637" y="602686"/>
                  <a:pt x="1165412" y="600636"/>
                </a:cubicBezTo>
                <a:cubicBezTo>
                  <a:pt x="1147668" y="596693"/>
                  <a:pt x="1129553" y="594659"/>
                  <a:pt x="1111623" y="591671"/>
                </a:cubicBezTo>
                <a:cubicBezTo>
                  <a:pt x="1004047" y="594659"/>
                  <a:pt x="896333" y="594438"/>
                  <a:pt x="788894" y="600636"/>
                </a:cubicBezTo>
                <a:cubicBezTo>
                  <a:pt x="740790" y="603411"/>
                  <a:pt x="693536" y="615360"/>
                  <a:pt x="645459" y="618565"/>
                </a:cubicBezTo>
                <a:lnTo>
                  <a:pt x="510988" y="627530"/>
                </a:lnTo>
                <a:cubicBezTo>
                  <a:pt x="499035" y="630518"/>
                  <a:pt x="486930" y="632955"/>
                  <a:pt x="475129" y="636495"/>
                </a:cubicBezTo>
                <a:cubicBezTo>
                  <a:pt x="457027" y="641926"/>
                  <a:pt x="439873" y="650717"/>
                  <a:pt x="421341" y="654424"/>
                </a:cubicBezTo>
                <a:lnTo>
                  <a:pt x="376517" y="663389"/>
                </a:lnTo>
                <a:cubicBezTo>
                  <a:pt x="357932" y="719145"/>
                  <a:pt x="349178" y="718680"/>
                  <a:pt x="367553" y="779930"/>
                </a:cubicBezTo>
                <a:cubicBezTo>
                  <a:pt x="370649" y="790250"/>
                  <a:pt x="380664" y="797187"/>
                  <a:pt x="385482" y="806824"/>
                </a:cubicBezTo>
                <a:cubicBezTo>
                  <a:pt x="389708" y="815276"/>
                  <a:pt x="386757" y="828226"/>
                  <a:pt x="394447" y="833718"/>
                </a:cubicBezTo>
                <a:cubicBezTo>
                  <a:pt x="409826" y="844703"/>
                  <a:pt x="448235" y="851647"/>
                  <a:pt x="448235" y="851647"/>
                </a:cubicBezTo>
                <a:cubicBezTo>
                  <a:pt x="463138" y="866550"/>
                  <a:pt x="472702" y="878458"/>
                  <a:pt x="493059" y="887506"/>
                </a:cubicBezTo>
                <a:cubicBezTo>
                  <a:pt x="510329" y="895182"/>
                  <a:pt x="531122" y="894953"/>
                  <a:pt x="546847" y="905436"/>
                </a:cubicBezTo>
                <a:cubicBezTo>
                  <a:pt x="639878" y="967456"/>
                  <a:pt x="495862" y="873052"/>
                  <a:pt x="609600" y="941295"/>
                </a:cubicBezTo>
                <a:cubicBezTo>
                  <a:pt x="628077" y="952381"/>
                  <a:pt x="645459" y="965200"/>
                  <a:pt x="663388" y="977153"/>
                </a:cubicBezTo>
                <a:lnTo>
                  <a:pt x="717176" y="1013012"/>
                </a:lnTo>
                <a:lnTo>
                  <a:pt x="744070" y="1030942"/>
                </a:lnTo>
                <a:cubicBezTo>
                  <a:pt x="750047" y="1039907"/>
                  <a:pt x="755102" y="1049559"/>
                  <a:pt x="762000" y="1057836"/>
                </a:cubicBezTo>
                <a:cubicBezTo>
                  <a:pt x="786783" y="1087576"/>
                  <a:pt x="790130" y="1078237"/>
                  <a:pt x="806823" y="1111624"/>
                </a:cubicBezTo>
                <a:cubicBezTo>
                  <a:pt x="811049" y="1120076"/>
                  <a:pt x="812800" y="1129553"/>
                  <a:pt x="815788" y="1138518"/>
                </a:cubicBezTo>
                <a:cubicBezTo>
                  <a:pt x="808930" y="1165949"/>
                  <a:pt x="809530" y="1180635"/>
                  <a:pt x="788894" y="1201271"/>
                </a:cubicBezTo>
                <a:cubicBezTo>
                  <a:pt x="781276" y="1208889"/>
                  <a:pt x="770965" y="1213224"/>
                  <a:pt x="762000" y="1219200"/>
                </a:cubicBezTo>
                <a:cubicBezTo>
                  <a:pt x="718990" y="1283715"/>
                  <a:pt x="779895" y="1204283"/>
                  <a:pt x="690282" y="1264024"/>
                </a:cubicBezTo>
                <a:cubicBezTo>
                  <a:pt x="681317" y="1270000"/>
                  <a:pt x="673234" y="1277577"/>
                  <a:pt x="663388" y="1281953"/>
                </a:cubicBezTo>
                <a:cubicBezTo>
                  <a:pt x="646118" y="1289629"/>
                  <a:pt x="609600" y="1299883"/>
                  <a:pt x="609600" y="1299883"/>
                </a:cubicBezTo>
                <a:cubicBezTo>
                  <a:pt x="561784" y="1371605"/>
                  <a:pt x="624544" y="1284938"/>
                  <a:pt x="564776" y="1344706"/>
                </a:cubicBezTo>
                <a:cubicBezTo>
                  <a:pt x="557158" y="1352324"/>
                  <a:pt x="554465" y="1363981"/>
                  <a:pt x="546847" y="1371600"/>
                </a:cubicBezTo>
                <a:cubicBezTo>
                  <a:pt x="539228" y="1379219"/>
                  <a:pt x="528230" y="1382632"/>
                  <a:pt x="519953" y="1389530"/>
                </a:cubicBezTo>
                <a:cubicBezTo>
                  <a:pt x="475186" y="1426836"/>
                  <a:pt x="513428" y="1409634"/>
                  <a:pt x="466165" y="1425389"/>
                </a:cubicBezTo>
                <a:cubicBezTo>
                  <a:pt x="442258" y="1497109"/>
                  <a:pt x="478119" y="1413434"/>
                  <a:pt x="430306" y="1461247"/>
                </a:cubicBezTo>
                <a:cubicBezTo>
                  <a:pt x="423624" y="1467929"/>
                  <a:pt x="425567" y="1479690"/>
                  <a:pt x="421341" y="1488142"/>
                </a:cubicBezTo>
                <a:cubicBezTo>
                  <a:pt x="410032" y="1510761"/>
                  <a:pt x="402160" y="1516288"/>
                  <a:pt x="385482" y="1532965"/>
                </a:cubicBezTo>
                <a:cubicBezTo>
                  <a:pt x="376208" y="1560785"/>
                  <a:pt x="375203" y="1568026"/>
                  <a:pt x="358588" y="1595718"/>
                </a:cubicBezTo>
                <a:cubicBezTo>
                  <a:pt x="347501" y="1614196"/>
                  <a:pt x="322729" y="1649506"/>
                  <a:pt x="322729" y="1649506"/>
                </a:cubicBezTo>
                <a:cubicBezTo>
                  <a:pt x="303800" y="1706297"/>
                  <a:pt x="298457" y="1710883"/>
                  <a:pt x="322729" y="1801906"/>
                </a:cubicBezTo>
                <a:cubicBezTo>
                  <a:pt x="325164" y="1811037"/>
                  <a:pt x="340176" y="1810641"/>
                  <a:pt x="349623" y="1810871"/>
                </a:cubicBezTo>
                <a:cubicBezTo>
                  <a:pt x="585642" y="1816628"/>
                  <a:pt x="821764" y="1816848"/>
                  <a:pt x="1057835" y="1819836"/>
                </a:cubicBezTo>
                <a:cubicBezTo>
                  <a:pt x="1072776" y="1822824"/>
                  <a:pt x="1087422" y="1828800"/>
                  <a:pt x="1102659" y="1828800"/>
                </a:cubicBezTo>
                <a:cubicBezTo>
                  <a:pt x="1222340" y="1828800"/>
                  <a:pt x="1231073" y="1825328"/>
                  <a:pt x="1317812" y="1810871"/>
                </a:cubicBezTo>
                <a:cubicBezTo>
                  <a:pt x="1391646" y="1786260"/>
                  <a:pt x="1352891" y="1795615"/>
                  <a:pt x="1434353" y="1783977"/>
                </a:cubicBezTo>
                <a:cubicBezTo>
                  <a:pt x="1428376" y="1778000"/>
                  <a:pt x="1423023" y="1771327"/>
                  <a:pt x="1416423" y="1766047"/>
                </a:cubicBezTo>
                <a:cubicBezTo>
                  <a:pt x="1408010" y="1759316"/>
                  <a:pt x="1397147" y="1755736"/>
                  <a:pt x="1389529" y="1748118"/>
                </a:cubicBezTo>
                <a:cubicBezTo>
                  <a:pt x="1348979" y="1707568"/>
                  <a:pt x="1397064" y="1729712"/>
                  <a:pt x="1344706" y="1712259"/>
                </a:cubicBezTo>
                <a:lnTo>
                  <a:pt x="1299882" y="1667436"/>
                </a:lnTo>
                <a:cubicBezTo>
                  <a:pt x="1293905" y="1661459"/>
                  <a:pt x="1289971" y="1652179"/>
                  <a:pt x="1281953" y="1649506"/>
                </a:cubicBezTo>
                <a:lnTo>
                  <a:pt x="1255059" y="1640542"/>
                </a:lnTo>
                <a:cubicBezTo>
                  <a:pt x="1252071" y="1631577"/>
                  <a:pt x="1251997" y="1621026"/>
                  <a:pt x="1246094" y="1613647"/>
                </a:cubicBezTo>
                <a:cubicBezTo>
                  <a:pt x="1239363" y="1605234"/>
                  <a:pt x="1227380" y="1602730"/>
                  <a:pt x="1219200" y="1595718"/>
                </a:cubicBezTo>
                <a:cubicBezTo>
                  <a:pt x="1206365" y="1584717"/>
                  <a:pt x="1195294" y="1571812"/>
                  <a:pt x="1183341" y="1559859"/>
                </a:cubicBezTo>
                <a:cubicBezTo>
                  <a:pt x="1175723" y="1552241"/>
                  <a:pt x="1164860" y="1548661"/>
                  <a:pt x="1156447" y="1541930"/>
                </a:cubicBezTo>
                <a:cubicBezTo>
                  <a:pt x="1116685" y="1510121"/>
                  <a:pt x="1160019" y="1527572"/>
                  <a:pt x="1102659" y="1470212"/>
                </a:cubicBezTo>
                <a:lnTo>
                  <a:pt x="1048870" y="1416424"/>
                </a:lnTo>
                <a:cubicBezTo>
                  <a:pt x="1039905" y="1407459"/>
                  <a:pt x="1032525" y="1396563"/>
                  <a:pt x="1021976" y="1389530"/>
                </a:cubicBezTo>
                <a:lnTo>
                  <a:pt x="995082" y="1371600"/>
                </a:lnTo>
                <a:cubicBezTo>
                  <a:pt x="989106" y="1362635"/>
                  <a:pt x="978677" y="1355372"/>
                  <a:pt x="977153" y="1344706"/>
                </a:cubicBezTo>
                <a:cubicBezTo>
                  <a:pt x="973630" y="1320043"/>
                  <a:pt x="987377" y="1304253"/>
                  <a:pt x="1004047" y="1290918"/>
                </a:cubicBezTo>
                <a:cubicBezTo>
                  <a:pt x="1012460" y="1284188"/>
                  <a:pt x="1022528" y="1279720"/>
                  <a:pt x="1030941" y="1272989"/>
                </a:cubicBezTo>
                <a:cubicBezTo>
                  <a:pt x="1037541" y="1267709"/>
                  <a:pt x="1041622" y="1259407"/>
                  <a:pt x="1048870" y="1255059"/>
                </a:cubicBezTo>
                <a:cubicBezTo>
                  <a:pt x="1070628" y="1242005"/>
                  <a:pt x="1137755" y="1238274"/>
                  <a:pt x="1147482" y="1237130"/>
                </a:cubicBezTo>
                <a:lnTo>
                  <a:pt x="1228165" y="1228165"/>
                </a:lnTo>
                <a:cubicBezTo>
                  <a:pt x="1275429" y="1212410"/>
                  <a:pt x="1237184" y="1229613"/>
                  <a:pt x="1281953" y="1192306"/>
                </a:cubicBezTo>
                <a:cubicBezTo>
                  <a:pt x="1290230" y="1185409"/>
                  <a:pt x="1300434" y="1181108"/>
                  <a:pt x="1308847" y="1174377"/>
                </a:cubicBezTo>
                <a:cubicBezTo>
                  <a:pt x="1315447" y="1169097"/>
                  <a:pt x="1320176" y="1161727"/>
                  <a:pt x="1326776" y="1156447"/>
                </a:cubicBezTo>
                <a:cubicBezTo>
                  <a:pt x="1335189" y="1149716"/>
                  <a:pt x="1345490" y="1145530"/>
                  <a:pt x="1353670" y="1138518"/>
                </a:cubicBezTo>
                <a:cubicBezTo>
                  <a:pt x="1366505" y="1127517"/>
                  <a:pt x="1377576" y="1114612"/>
                  <a:pt x="1389529" y="1102659"/>
                </a:cubicBezTo>
                <a:lnTo>
                  <a:pt x="1407459" y="1084730"/>
                </a:lnTo>
                <a:cubicBezTo>
                  <a:pt x="1413436" y="1078753"/>
                  <a:pt x="1418355" y="1071488"/>
                  <a:pt x="1425388" y="1066800"/>
                </a:cubicBezTo>
                <a:lnTo>
                  <a:pt x="1452282" y="1048871"/>
                </a:lnTo>
                <a:cubicBezTo>
                  <a:pt x="1455270" y="1039906"/>
                  <a:pt x="1453558" y="1027470"/>
                  <a:pt x="1461247" y="1021977"/>
                </a:cubicBezTo>
                <a:cubicBezTo>
                  <a:pt x="1476626" y="1010992"/>
                  <a:pt x="1515035" y="1004047"/>
                  <a:pt x="1515035" y="1004047"/>
                </a:cubicBezTo>
                <a:cubicBezTo>
                  <a:pt x="1559859" y="1007035"/>
                  <a:pt x="1604858" y="1008051"/>
                  <a:pt x="1649506" y="1013012"/>
                </a:cubicBezTo>
                <a:cubicBezTo>
                  <a:pt x="1668747" y="1015150"/>
                  <a:pt x="1688917" y="1028404"/>
                  <a:pt x="1703294" y="1039906"/>
                </a:cubicBezTo>
                <a:cubicBezTo>
                  <a:pt x="1709894" y="1045186"/>
                  <a:pt x="1714730" y="1052425"/>
                  <a:pt x="1721223" y="1057836"/>
                </a:cubicBezTo>
                <a:cubicBezTo>
                  <a:pt x="1732701" y="1067401"/>
                  <a:pt x="1746517" y="1074165"/>
                  <a:pt x="1757082" y="1084730"/>
                </a:cubicBezTo>
                <a:cubicBezTo>
                  <a:pt x="1816846" y="1144493"/>
                  <a:pt x="1730190" y="1081743"/>
                  <a:pt x="1801906" y="1129553"/>
                </a:cubicBezTo>
                <a:cubicBezTo>
                  <a:pt x="1834983" y="1228789"/>
                  <a:pt x="1818656" y="1164479"/>
                  <a:pt x="1828800" y="1326777"/>
                </a:cubicBezTo>
                <a:cubicBezTo>
                  <a:pt x="1826906" y="1349500"/>
                  <a:pt x="1815432" y="1494344"/>
                  <a:pt x="1810870" y="1524000"/>
                </a:cubicBezTo>
                <a:cubicBezTo>
                  <a:pt x="1809433" y="1533340"/>
                  <a:pt x="1804502" y="1541809"/>
                  <a:pt x="1801906" y="1550895"/>
                </a:cubicBezTo>
                <a:cubicBezTo>
                  <a:pt x="1797031" y="1567956"/>
                  <a:pt x="1783531" y="1632024"/>
                  <a:pt x="1775012" y="1640542"/>
                </a:cubicBezTo>
                <a:lnTo>
                  <a:pt x="1757082" y="1658471"/>
                </a:lnTo>
                <a:lnTo>
                  <a:pt x="1739153" y="1712259"/>
                </a:lnTo>
              </a:path>
            </a:pathLst>
          </a:custGeom>
          <a:noFill/>
          <a:ln w="66675" cmpd="sng">
            <a:solidFill>
              <a:schemeClr val="tx2">
                <a:lumMod val="40000"/>
                <a:lumOff val="60000"/>
                <a:alpha val="71000"/>
              </a:schemeClr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Freeform 122">
            <a:extLst>
              <a:ext uri="{FF2B5EF4-FFF2-40B4-BE49-F238E27FC236}">
                <a16:creationId xmlns:a16="http://schemas.microsoft.com/office/drawing/2014/main" id="{80A04075-9D00-A1F7-8B12-8F86A019A498}"/>
              </a:ext>
            </a:extLst>
          </p:cNvPr>
          <p:cNvSpPr/>
          <p:nvPr/>
        </p:nvSpPr>
        <p:spPr>
          <a:xfrm>
            <a:off x="516367" y="1656192"/>
            <a:ext cx="2237591" cy="2140772"/>
          </a:xfrm>
          <a:custGeom>
            <a:avLst/>
            <a:gdLst>
              <a:gd name="connsiteX0" fmla="*/ 1947134 w 2237591"/>
              <a:gd name="connsiteY0" fmla="*/ 2140772 h 2140772"/>
              <a:gd name="connsiteX1" fmla="*/ 2000922 w 2237591"/>
              <a:gd name="connsiteY1" fmla="*/ 2097741 h 2140772"/>
              <a:gd name="connsiteX2" fmla="*/ 2033195 w 2237591"/>
              <a:gd name="connsiteY2" fmla="*/ 2065468 h 2140772"/>
              <a:gd name="connsiteX3" fmla="*/ 2076226 w 2237591"/>
              <a:gd name="connsiteY3" fmla="*/ 2043953 h 2140772"/>
              <a:gd name="connsiteX4" fmla="*/ 2108499 w 2237591"/>
              <a:gd name="connsiteY4" fmla="*/ 1979407 h 2140772"/>
              <a:gd name="connsiteX5" fmla="*/ 2140772 w 2237591"/>
              <a:gd name="connsiteY5" fmla="*/ 1957892 h 2140772"/>
              <a:gd name="connsiteX6" fmla="*/ 2151529 w 2237591"/>
              <a:gd name="connsiteY6" fmla="*/ 1925619 h 2140772"/>
              <a:gd name="connsiteX7" fmla="*/ 2194560 w 2237591"/>
              <a:gd name="connsiteY7" fmla="*/ 1861073 h 2140772"/>
              <a:gd name="connsiteX8" fmla="*/ 2205318 w 2237591"/>
              <a:gd name="connsiteY8" fmla="*/ 1828800 h 2140772"/>
              <a:gd name="connsiteX9" fmla="*/ 2226833 w 2237591"/>
              <a:gd name="connsiteY9" fmla="*/ 1785769 h 2140772"/>
              <a:gd name="connsiteX10" fmla="*/ 2237591 w 2237591"/>
              <a:gd name="connsiteY10" fmla="*/ 1742739 h 2140772"/>
              <a:gd name="connsiteX11" fmla="*/ 2226833 w 2237591"/>
              <a:gd name="connsiteY11" fmla="*/ 1516828 h 2140772"/>
              <a:gd name="connsiteX12" fmla="*/ 2216075 w 2237591"/>
              <a:gd name="connsiteY12" fmla="*/ 1484555 h 2140772"/>
              <a:gd name="connsiteX13" fmla="*/ 2173045 w 2237591"/>
              <a:gd name="connsiteY13" fmla="*/ 1420009 h 2140772"/>
              <a:gd name="connsiteX14" fmla="*/ 2151529 w 2237591"/>
              <a:gd name="connsiteY14" fmla="*/ 1398494 h 2140772"/>
              <a:gd name="connsiteX15" fmla="*/ 2140772 w 2237591"/>
              <a:gd name="connsiteY15" fmla="*/ 1366221 h 2140772"/>
              <a:gd name="connsiteX16" fmla="*/ 2097741 w 2237591"/>
              <a:gd name="connsiteY16" fmla="*/ 1312433 h 2140772"/>
              <a:gd name="connsiteX17" fmla="*/ 2054711 w 2237591"/>
              <a:gd name="connsiteY17" fmla="*/ 1280160 h 2140772"/>
              <a:gd name="connsiteX18" fmla="*/ 2033195 w 2237591"/>
              <a:gd name="connsiteY18" fmla="*/ 1247887 h 2140772"/>
              <a:gd name="connsiteX19" fmla="*/ 1979407 w 2237591"/>
              <a:gd name="connsiteY19" fmla="*/ 1237129 h 2140772"/>
              <a:gd name="connsiteX20" fmla="*/ 1904104 w 2237591"/>
              <a:gd name="connsiteY20" fmla="*/ 1204857 h 2140772"/>
              <a:gd name="connsiteX21" fmla="*/ 1850315 w 2237591"/>
              <a:gd name="connsiteY21" fmla="*/ 1194099 h 2140772"/>
              <a:gd name="connsiteX22" fmla="*/ 1807285 w 2237591"/>
              <a:gd name="connsiteY22" fmla="*/ 1183341 h 2140772"/>
              <a:gd name="connsiteX23" fmla="*/ 1775012 w 2237591"/>
              <a:gd name="connsiteY23" fmla="*/ 1172584 h 2140772"/>
              <a:gd name="connsiteX24" fmla="*/ 1731981 w 2237591"/>
              <a:gd name="connsiteY24" fmla="*/ 1161826 h 2140772"/>
              <a:gd name="connsiteX25" fmla="*/ 1699708 w 2237591"/>
              <a:gd name="connsiteY25" fmla="*/ 1151068 h 2140772"/>
              <a:gd name="connsiteX26" fmla="*/ 1645920 w 2237591"/>
              <a:gd name="connsiteY26" fmla="*/ 1140311 h 2140772"/>
              <a:gd name="connsiteX27" fmla="*/ 882127 w 2237591"/>
              <a:gd name="connsiteY27" fmla="*/ 1161826 h 2140772"/>
              <a:gd name="connsiteX28" fmla="*/ 376518 w 2237591"/>
              <a:gd name="connsiteY28" fmla="*/ 1151068 h 2140772"/>
              <a:gd name="connsiteX29" fmla="*/ 311972 w 2237591"/>
              <a:gd name="connsiteY29" fmla="*/ 1140311 h 2140772"/>
              <a:gd name="connsiteX30" fmla="*/ 236668 w 2237591"/>
              <a:gd name="connsiteY30" fmla="*/ 1118795 h 2140772"/>
              <a:gd name="connsiteX31" fmla="*/ 86061 w 2237591"/>
              <a:gd name="connsiteY31" fmla="*/ 1097280 h 2140772"/>
              <a:gd name="connsiteX32" fmla="*/ 43031 w 2237591"/>
              <a:gd name="connsiteY32" fmla="*/ 1086522 h 2140772"/>
              <a:gd name="connsiteX33" fmla="*/ 10758 w 2237591"/>
              <a:gd name="connsiteY33" fmla="*/ 1021977 h 2140772"/>
              <a:gd name="connsiteX34" fmla="*/ 0 w 2237591"/>
              <a:gd name="connsiteY34" fmla="*/ 989704 h 2140772"/>
              <a:gd name="connsiteX35" fmla="*/ 10758 w 2237591"/>
              <a:gd name="connsiteY35" fmla="*/ 796066 h 2140772"/>
              <a:gd name="connsiteX36" fmla="*/ 32273 w 2237591"/>
              <a:gd name="connsiteY36" fmla="*/ 763793 h 2140772"/>
              <a:gd name="connsiteX37" fmla="*/ 43031 w 2237591"/>
              <a:gd name="connsiteY37" fmla="*/ 731520 h 2140772"/>
              <a:gd name="connsiteX38" fmla="*/ 75304 w 2237591"/>
              <a:gd name="connsiteY38" fmla="*/ 710005 h 2140772"/>
              <a:gd name="connsiteX39" fmla="*/ 107577 w 2237591"/>
              <a:gd name="connsiteY39" fmla="*/ 645459 h 2140772"/>
              <a:gd name="connsiteX40" fmla="*/ 118334 w 2237591"/>
              <a:gd name="connsiteY40" fmla="*/ 613186 h 2140772"/>
              <a:gd name="connsiteX41" fmla="*/ 182880 w 2237591"/>
              <a:gd name="connsiteY41" fmla="*/ 548640 h 2140772"/>
              <a:gd name="connsiteX42" fmla="*/ 225911 w 2237591"/>
              <a:gd name="connsiteY42" fmla="*/ 505609 h 2140772"/>
              <a:gd name="connsiteX43" fmla="*/ 279699 w 2237591"/>
              <a:gd name="connsiteY43" fmla="*/ 473337 h 2140772"/>
              <a:gd name="connsiteX44" fmla="*/ 365760 w 2237591"/>
              <a:gd name="connsiteY44" fmla="*/ 387275 h 2140772"/>
              <a:gd name="connsiteX45" fmla="*/ 398033 w 2237591"/>
              <a:gd name="connsiteY45" fmla="*/ 355002 h 2140772"/>
              <a:gd name="connsiteX46" fmla="*/ 430306 w 2237591"/>
              <a:gd name="connsiteY46" fmla="*/ 344245 h 2140772"/>
              <a:gd name="connsiteX47" fmla="*/ 505609 w 2237591"/>
              <a:gd name="connsiteY47" fmla="*/ 290457 h 2140772"/>
              <a:gd name="connsiteX48" fmla="*/ 537882 w 2237591"/>
              <a:gd name="connsiteY48" fmla="*/ 268941 h 2140772"/>
              <a:gd name="connsiteX49" fmla="*/ 559398 w 2237591"/>
              <a:gd name="connsiteY49" fmla="*/ 247426 h 2140772"/>
              <a:gd name="connsiteX50" fmla="*/ 602428 w 2237591"/>
              <a:gd name="connsiteY50" fmla="*/ 236668 h 2140772"/>
              <a:gd name="connsiteX51" fmla="*/ 623944 w 2237591"/>
              <a:gd name="connsiteY51" fmla="*/ 215153 h 2140772"/>
              <a:gd name="connsiteX52" fmla="*/ 666974 w 2237591"/>
              <a:gd name="connsiteY52" fmla="*/ 193638 h 2140772"/>
              <a:gd name="connsiteX53" fmla="*/ 710005 w 2237591"/>
              <a:gd name="connsiteY53" fmla="*/ 150607 h 2140772"/>
              <a:gd name="connsiteX54" fmla="*/ 763793 w 2237591"/>
              <a:gd name="connsiteY54" fmla="*/ 96819 h 2140772"/>
              <a:gd name="connsiteX55" fmla="*/ 785308 w 2237591"/>
              <a:gd name="connsiteY55" fmla="*/ 64546 h 2140772"/>
              <a:gd name="connsiteX56" fmla="*/ 817581 w 2237591"/>
              <a:gd name="connsiteY56" fmla="*/ 43031 h 2140772"/>
              <a:gd name="connsiteX57" fmla="*/ 839097 w 2237591"/>
              <a:gd name="connsiteY57" fmla="*/ 21515 h 2140772"/>
              <a:gd name="connsiteX58" fmla="*/ 935915 w 2237591"/>
              <a:gd name="connsiteY58" fmla="*/ 0 h 2140772"/>
              <a:gd name="connsiteX59" fmla="*/ 989704 w 2237591"/>
              <a:gd name="connsiteY59" fmla="*/ 21515 h 2140772"/>
              <a:gd name="connsiteX60" fmla="*/ 1097280 w 2237591"/>
              <a:gd name="connsiteY60" fmla="*/ 96819 h 2140772"/>
              <a:gd name="connsiteX61" fmla="*/ 1140311 w 2237591"/>
              <a:gd name="connsiteY61" fmla="*/ 139849 h 2140772"/>
              <a:gd name="connsiteX62" fmla="*/ 1183341 w 2237591"/>
              <a:gd name="connsiteY62" fmla="*/ 172122 h 2140772"/>
              <a:gd name="connsiteX63" fmla="*/ 1215614 w 2237591"/>
              <a:gd name="connsiteY63" fmla="*/ 204395 h 2140772"/>
              <a:gd name="connsiteX64" fmla="*/ 1269402 w 2237591"/>
              <a:gd name="connsiteY64" fmla="*/ 225911 h 2140772"/>
              <a:gd name="connsiteX65" fmla="*/ 1290918 w 2237591"/>
              <a:gd name="connsiteY65" fmla="*/ 258184 h 2140772"/>
              <a:gd name="connsiteX66" fmla="*/ 1366221 w 2237591"/>
              <a:gd name="connsiteY66" fmla="*/ 290457 h 2140772"/>
              <a:gd name="connsiteX67" fmla="*/ 1430767 w 2237591"/>
              <a:gd name="connsiteY67" fmla="*/ 322729 h 2140772"/>
              <a:gd name="connsiteX68" fmla="*/ 1452282 w 2237591"/>
              <a:gd name="connsiteY68" fmla="*/ 344245 h 2140772"/>
              <a:gd name="connsiteX69" fmla="*/ 1527586 w 2237591"/>
              <a:gd name="connsiteY69" fmla="*/ 387275 h 2140772"/>
              <a:gd name="connsiteX70" fmla="*/ 1549101 w 2237591"/>
              <a:gd name="connsiteY70" fmla="*/ 408791 h 2140772"/>
              <a:gd name="connsiteX71" fmla="*/ 1581374 w 2237591"/>
              <a:gd name="connsiteY71" fmla="*/ 430306 h 2140772"/>
              <a:gd name="connsiteX72" fmla="*/ 1624405 w 2237591"/>
              <a:gd name="connsiteY72" fmla="*/ 473337 h 2140772"/>
              <a:gd name="connsiteX73" fmla="*/ 1656678 w 2237591"/>
              <a:gd name="connsiteY73" fmla="*/ 494852 h 2140772"/>
              <a:gd name="connsiteX74" fmla="*/ 1688951 w 2237591"/>
              <a:gd name="connsiteY74" fmla="*/ 527125 h 2140772"/>
              <a:gd name="connsiteX75" fmla="*/ 1710466 w 2237591"/>
              <a:gd name="connsiteY75" fmla="*/ 559398 h 2140772"/>
              <a:gd name="connsiteX76" fmla="*/ 1742739 w 2237591"/>
              <a:gd name="connsiteY76" fmla="*/ 570155 h 2140772"/>
              <a:gd name="connsiteX77" fmla="*/ 1785769 w 2237591"/>
              <a:gd name="connsiteY77" fmla="*/ 623944 h 2140772"/>
              <a:gd name="connsiteX78" fmla="*/ 1828800 w 2237591"/>
              <a:gd name="connsiteY78" fmla="*/ 677732 h 2140772"/>
              <a:gd name="connsiteX79" fmla="*/ 1839558 w 2237591"/>
              <a:gd name="connsiteY79" fmla="*/ 710005 h 2140772"/>
              <a:gd name="connsiteX80" fmla="*/ 1904104 w 2237591"/>
              <a:gd name="connsiteY80" fmla="*/ 796066 h 2140772"/>
              <a:gd name="connsiteX81" fmla="*/ 1893346 w 2237591"/>
              <a:gd name="connsiteY81" fmla="*/ 892885 h 2140772"/>
              <a:gd name="connsiteX82" fmla="*/ 1839558 w 2237591"/>
              <a:gd name="connsiteY82" fmla="*/ 957431 h 2140772"/>
              <a:gd name="connsiteX83" fmla="*/ 1828800 w 2237591"/>
              <a:gd name="connsiteY83" fmla="*/ 989704 h 2140772"/>
              <a:gd name="connsiteX84" fmla="*/ 1796527 w 2237591"/>
              <a:gd name="connsiteY84" fmla="*/ 1000461 h 2140772"/>
              <a:gd name="connsiteX85" fmla="*/ 1775012 w 2237591"/>
              <a:gd name="connsiteY85" fmla="*/ 1021977 h 2140772"/>
              <a:gd name="connsiteX86" fmla="*/ 1710466 w 2237591"/>
              <a:gd name="connsiteY86" fmla="*/ 1065007 h 2140772"/>
              <a:gd name="connsiteX87" fmla="*/ 1678193 w 2237591"/>
              <a:gd name="connsiteY87" fmla="*/ 1097280 h 2140772"/>
              <a:gd name="connsiteX88" fmla="*/ 1635162 w 2237591"/>
              <a:gd name="connsiteY88" fmla="*/ 1151068 h 2140772"/>
              <a:gd name="connsiteX89" fmla="*/ 1559859 w 2237591"/>
              <a:gd name="connsiteY89" fmla="*/ 1204857 h 2140772"/>
              <a:gd name="connsiteX90" fmla="*/ 1495313 w 2237591"/>
              <a:gd name="connsiteY90" fmla="*/ 1247887 h 2140772"/>
              <a:gd name="connsiteX91" fmla="*/ 1463040 w 2237591"/>
              <a:gd name="connsiteY91" fmla="*/ 1269402 h 2140772"/>
              <a:gd name="connsiteX92" fmla="*/ 1430767 w 2237591"/>
              <a:gd name="connsiteY92" fmla="*/ 1280160 h 2140772"/>
              <a:gd name="connsiteX93" fmla="*/ 1366221 w 2237591"/>
              <a:gd name="connsiteY93" fmla="*/ 1323191 h 2140772"/>
              <a:gd name="connsiteX94" fmla="*/ 1290918 w 2237591"/>
              <a:gd name="connsiteY94" fmla="*/ 1376979 h 2140772"/>
              <a:gd name="connsiteX95" fmla="*/ 1301675 w 2237591"/>
              <a:gd name="connsiteY95" fmla="*/ 1463040 h 2140772"/>
              <a:gd name="connsiteX96" fmla="*/ 1355464 w 2237591"/>
              <a:gd name="connsiteY96" fmla="*/ 1506071 h 2140772"/>
              <a:gd name="connsiteX97" fmla="*/ 1387737 w 2237591"/>
              <a:gd name="connsiteY97" fmla="*/ 1538344 h 2140772"/>
              <a:gd name="connsiteX98" fmla="*/ 1463040 w 2237591"/>
              <a:gd name="connsiteY98" fmla="*/ 1581374 h 2140772"/>
              <a:gd name="connsiteX99" fmla="*/ 1495313 w 2237591"/>
              <a:gd name="connsiteY99" fmla="*/ 1592132 h 2140772"/>
              <a:gd name="connsiteX100" fmla="*/ 1538344 w 2237591"/>
              <a:gd name="connsiteY100" fmla="*/ 1624405 h 2140772"/>
              <a:gd name="connsiteX101" fmla="*/ 1570617 w 2237591"/>
              <a:gd name="connsiteY101" fmla="*/ 1645920 h 2140772"/>
              <a:gd name="connsiteX102" fmla="*/ 1613647 w 2237591"/>
              <a:gd name="connsiteY102" fmla="*/ 1699708 h 2140772"/>
              <a:gd name="connsiteX103" fmla="*/ 1592132 w 2237591"/>
              <a:gd name="connsiteY103" fmla="*/ 1828800 h 2140772"/>
              <a:gd name="connsiteX104" fmla="*/ 1559859 w 2237591"/>
              <a:gd name="connsiteY104" fmla="*/ 1850315 h 2140772"/>
              <a:gd name="connsiteX105" fmla="*/ 1398494 w 2237591"/>
              <a:gd name="connsiteY105" fmla="*/ 1861073 h 2140772"/>
              <a:gd name="connsiteX106" fmla="*/ 1312433 w 2237591"/>
              <a:gd name="connsiteY106" fmla="*/ 1882588 h 2140772"/>
              <a:gd name="connsiteX107" fmla="*/ 1226372 w 2237591"/>
              <a:gd name="connsiteY107" fmla="*/ 1904104 h 2140772"/>
              <a:gd name="connsiteX108" fmla="*/ 1194099 w 2237591"/>
              <a:gd name="connsiteY108" fmla="*/ 1925619 h 2140772"/>
              <a:gd name="connsiteX109" fmla="*/ 1140311 w 2237591"/>
              <a:gd name="connsiteY109" fmla="*/ 1936377 h 2140772"/>
              <a:gd name="connsiteX110" fmla="*/ 1054249 w 2237591"/>
              <a:gd name="connsiteY110" fmla="*/ 1957892 h 2140772"/>
              <a:gd name="connsiteX111" fmla="*/ 666974 w 2237591"/>
              <a:gd name="connsiteY111" fmla="*/ 1947134 h 2140772"/>
              <a:gd name="connsiteX112" fmla="*/ 634701 w 2237591"/>
              <a:gd name="connsiteY112" fmla="*/ 1914861 h 2140772"/>
              <a:gd name="connsiteX113" fmla="*/ 591671 w 2237591"/>
              <a:gd name="connsiteY113" fmla="*/ 1839558 h 2140772"/>
              <a:gd name="connsiteX114" fmla="*/ 580913 w 2237591"/>
              <a:gd name="connsiteY114" fmla="*/ 1807285 h 2140772"/>
              <a:gd name="connsiteX115" fmla="*/ 602428 w 2237591"/>
              <a:gd name="connsiteY115" fmla="*/ 1710466 h 2140772"/>
              <a:gd name="connsiteX116" fmla="*/ 623944 w 2237591"/>
              <a:gd name="connsiteY116" fmla="*/ 1688951 h 2140772"/>
              <a:gd name="connsiteX117" fmla="*/ 688489 w 2237591"/>
              <a:gd name="connsiteY117" fmla="*/ 1667435 h 2140772"/>
              <a:gd name="connsiteX118" fmla="*/ 710005 w 2237591"/>
              <a:gd name="connsiteY118" fmla="*/ 1635162 h 2140772"/>
              <a:gd name="connsiteX119" fmla="*/ 742278 w 2237591"/>
              <a:gd name="connsiteY119" fmla="*/ 1602889 h 2140772"/>
              <a:gd name="connsiteX120" fmla="*/ 753035 w 2237591"/>
              <a:gd name="connsiteY120" fmla="*/ 1570617 h 2140772"/>
              <a:gd name="connsiteX121" fmla="*/ 774551 w 2237591"/>
              <a:gd name="connsiteY121" fmla="*/ 1538344 h 2140772"/>
              <a:gd name="connsiteX122" fmla="*/ 742278 w 2237591"/>
              <a:gd name="connsiteY122" fmla="*/ 1409252 h 2140772"/>
              <a:gd name="connsiteX123" fmla="*/ 720762 w 2237591"/>
              <a:gd name="connsiteY123" fmla="*/ 1387737 h 2140772"/>
              <a:gd name="connsiteX124" fmla="*/ 677732 w 2237591"/>
              <a:gd name="connsiteY124" fmla="*/ 1344706 h 2140772"/>
              <a:gd name="connsiteX125" fmla="*/ 656217 w 2237591"/>
              <a:gd name="connsiteY125" fmla="*/ 1312433 h 2140772"/>
              <a:gd name="connsiteX126" fmla="*/ 559398 w 2237591"/>
              <a:gd name="connsiteY126" fmla="*/ 1269402 h 2140772"/>
              <a:gd name="connsiteX127" fmla="*/ 484094 w 2237591"/>
              <a:gd name="connsiteY127" fmla="*/ 1247887 h 2140772"/>
              <a:gd name="connsiteX128" fmla="*/ 333487 w 2237591"/>
              <a:gd name="connsiteY128" fmla="*/ 1258645 h 2140772"/>
              <a:gd name="connsiteX129" fmla="*/ 290457 w 2237591"/>
              <a:gd name="connsiteY129" fmla="*/ 1280160 h 2140772"/>
              <a:gd name="connsiteX130" fmla="*/ 258184 w 2237591"/>
              <a:gd name="connsiteY130" fmla="*/ 1290918 h 2140772"/>
              <a:gd name="connsiteX131" fmla="*/ 204395 w 2237591"/>
              <a:gd name="connsiteY131" fmla="*/ 1333948 h 2140772"/>
              <a:gd name="connsiteX132" fmla="*/ 172122 w 2237591"/>
              <a:gd name="connsiteY132" fmla="*/ 1344706 h 2140772"/>
              <a:gd name="connsiteX133" fmla="*/ 129092 w 2237591"/>
              <a:gd name="connsiteY133" fmla="*/ 1376979 h 2140772"/>
              <a:gd name="connsiteX134" fmla="*/ 86061 w 2237591"/>
              <a:gd name="connsiteY134" fmla="*/ 1387737 h 2140772"/>
              <a:gd name="connsiteX135" fmla="*/ 75304 w 2237591"/>
              <a:gd name="connsiteY135" fmla="*/ 1420009 h 2140772"/>
              <a:gd name="connsiteX136" fmla="*/ 53788 w 2237591"/>
              <a:gd name="connsiteY136" fmla="*/ 1441525 h 2140772"/>
              <a:gd name="connsiteX137" fmla="*/ 32273 w 2237591"/>
              <a:gd name="connsiteY137" fmla="*/ 1473798 h 2140772"/>
              <a:gd name="connsiteX138" fmla="*/ 43031 w 2237591"/>
              <a:gd name="connsiteY138" fmla="*/ 1807285 h 2140772"/>
              <a:gd name="connsiteX139" fmla="*/ 64546 w 2237591"/>
              <a:gd name="connsiteY139" fmla="*/ 1871831 h 2140772"/>
              <a:gd name="connsiteX140" fmla="*/ 64546 w 2237591"/>
              <a:gd name="connsiteY140" fmla="*/ 1882588 h 2140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2237591" h="2140772">
                <a:moveTo>
                  <a:pt x="1947134" y="2140772"/>
                </a:moveTo>
                <a:cubicBezTo>
                  <a:pt x="1965063" y="2126428"/>
                  <a:pt x="1983642" y="2112861"/>
                  <a:pt x="2000922" y="2097741"/>
                </a:cubicBezTo>
                <a:cubicBezTo>
                  <a:pt x="2012371" y="2087723"/>
                  <a:pt x="2020815" y="2074311"/>
                  <a:pt x="2033195" y="2065468"/>
                </a:cubicBezTo>
                <a:cubicBezTo>
                  <a:pt x="2046245" y="2056147"/>
                  <a:pt x="2061882" y="2051125"/>
                  <a:pt x="2076226" y="2043953"/>
                </a:cubicBezTo>
                <a:cubicBezTo>
                  <a:pt x="2084975" y="2017706"/>
                  <a:pt x="2087646" y="2000260"/>
                  <a:pt x="2108499" y="1979407"/>
                </a:cubicBezTo>
                <a:cubicBezTo>
                  <a:pt x="2117641" y="1970265"/>
                  <a:pt x="2130014" y="1965064"/>
                  <a:pt x="2140772" y="1957892"/>
                </a:cubicBezTo>
                <a:cubicBezTo>
                  <a:pt x="2144358" y="1947134"/>
                  <a:pt x="2146022" y="1935532"/>
                  <a:pt x="2151529" y="1925619"/>
                </a:cubicBezTo>
                <a:cubicBezTo>
                  <a:pt x="2164087" y="1903015"/>
                  <a:pt x="2186383" y="1885604"/>
                  <a:pt x="2194560" y="1861073"/>
                </a:cubicBezTo>
                <a:cubicBezTo>
                  <a:pt x="2198146" y="1850315"/>
                  <a:pt x="2200851" y="1839223"/>
                  <a:pt x="2205318" y="1828800"/>
                </a:cubicBezTo>
                <a:cubicBezTo>
                  <a:pt x="2211635" y="1814060"/>
                  <a:pt x="2221202" y="1800785"/>
                  <a:pt x="2226833" y="1785769"/>
                </a:cubicBezTo>
                <a:cubicBezTo>
                  <a:pt x="2232024" y="1771926"/>
                  <a:pt x="2234005" y="1757082"/>
                  <a:pt x="2237591" y="1742739"/>
                </a:cubicBezTo>
                <a:cubicBezTo>
                  <a:pt x="2234005" y="1667435"/>
                  <a:pt x="2233094" y="1591957"/>
                  <a:pt x="2226833" y="1516828"/>
                </a:cubicBezTo>
                <a:cubicBezTo>
                  <a:pt x="2225891" y="1505528"/>
                  <a:pt x="2221582" y="1494468"/>
                  <a:pt x="2216075" y="1484555"/>
                </a:cubicBezTo>
                <a:cubicBezTo>
                  <a:pt x="2203517" y="1461951"/>
                  <a:pt x="2191330" y="1438293"/>
                  <a:pt x="2173045" y="1420009"/>
                </a:cubicBezTo>
                <a:lnTo>
                  <a:pt x="2151529" y="1398494"/>
                </a:lnTo>
                <a:cubicBezTo>
                  <a:pt x="2147943" y="1387736"/>
                  <a:pt x="2145843" y="1376363"/>
                  <a:pt x="2140772" y="1366221"/>
                </a:cubicBezTo>
                <a:cubicBezTo>
                  <a:pt x="2130844" y="1346365"/>
                  <a:pt x="2114896" y="1326729"/>
                  <a:pt x="2097741" y="1312433"/>
                </a:cubicBezTo>
                <a:cubicBezTo>
                  <a:pt x="2083967" y="1300955"/>
                  <a:pt x="2067389" y="1292838"/>
                  <a:pt x="2054711" y="1280160"/>
                </a:cubicBezTo>
                <a:cubicBezTo>
                  <a:pt x="2045569" y="1271018"/>
                  <a:pt x="2044421" y="1254302"/>
                  <a:pt x="2033195" y="1247887"/>
                </a:cubicBezTo>
                <a:cubicBezTo>
                  <a:pt x="2017320" y="1238815"/>
                  <a:pt x="1997336" y="1240715"/>
                  <a:pt x="1979407" y="1237129"/>
                </a:cubicBezTo>
                <a:cubicBezTo>
                  <a:pt x="1954306" y="1226372"/>
                  <a:pt x="1930012" y="1213493"/>
                  <a:pt x="1904104" y="1204857"/>
                </a:cubicBezTo>
                <a:cubicBezTo>
                  <a:pt x="1886758" y="1199075"/>
                  <a:pt x="1868164" y="1198066"/>
                  <a:pt x="1850315" y="1194099"/>
                </a:cubicBezTo>
                <a:cubicBezTo>
                  <a:pt x="1835882" y="1190892"/>
                  <a:pt x="1821501" y="1187403"/>
                  <a:pt x="1807285" y="1183341"/>
                </a:cubicBezTo>
                <a:cubicBezTo>
                  <a:pt x="1796382" y="1180226"/>
                  <a:pt x="1785915" y="1175699"/>
                  <a:pt x="1775012" y="1172584"/>
                </a:cubicBezTo>
                <a:cubicBezTo>
                  <a:pt x="1760796" y="1168522"/>
                  <a:pt x="1746197" y="1165888"/>
                  <a:pt x="1731981" y="1161826"/>
                </a:cubicBezTo>
                <a:cubicBezTo>
                  <a:pt x="1721078" y="1158711"/>
                  <a:pt x="1710709" y="1153818"/>
                  <a:pt x="1699708" y="1151068"/>
                </a:cubicBezTo>
                <a:cubicBezTo>
                  <a:pt x="1681970" y="1146633"/>
                  <a:pt x="1663849" y="1143897"/>
                  <a:pt x="1645920" y="1140311"/>
                </a:cubicBezTo>
                <a:lnTo>
                  <a:pt x="882127" y="1161826"/>
                </a:lnTo>
                <a:cubicBezTo>
                  <a:pt x="713553" y="1161826"/>
                  <a:pt x="545054" y="1154654"/>
                  <a:pt x="376518" y="1151068"/>
                </a:cubicBezTo>
                <a:cubicBezTo>
                  <a:pt x="355003" y="1147482"/>
                  <a:pt x="333361" y="1144589"/>
                  <a:pt x="311972" y="1140311"/>
                </a:cubicBezTo>
                <a:cubicBezTo>
                  <a:pt x="211355" y="1120188"/>
                  <a:pt x="318696" y="1139302"/>
                  <a:pt x="236668" y="1118795"/>
                </a:cubicBezTo>
                <a:cubicBezTo>
                  <a:pt x="181872" y="1105096"/>
                  <a:pt x="146296" y="1103973"/>
                  <a:pt x="86061" y="1097280"/>
                </a:cubicBezTo>
                <a:cubicBezTo>
                  <a:pt x="71718" y="1093694"/>
                  <a:pt x="56255" y="1093134"/>
                  <a:pt x="43031" y="1086522"/>
                </a:cubicBezTo>
                <a:cubicBezTo>
                  <a:pt x="14877" y="1072445"/>
                  <a:pt x="18412" y="1048766"/>
                  <a:pt x="10758" y="1021977"/>
                </a:cubicBezTo>
                <a:cubicBezTo>
                  <a:pt x="7643" y="1011074"/>
                  <a:pt x="3586" y="1000462"/>
                  <a:pt x="0" y="989704"/>
                </a:cubicBezTo>
                <a:cubicBezTo>
                  <a:pt x="3586" y="925158"/>
                  <a:pt x="1616" y="860062"/>
                  <a:pt x="10758" y="796066"/>
                </a:cubicBezTo>
                <a:cubicBezTo>
                  <a:pt x="12586" y="783267"/>
                  <a:pt x="26491" y="775357"/>
                  <a:pt x="32273" y="763793"/>
                </a:cubicBezTo>
                <a:cubicBezTo>
                  <a:pt x="37344" y="753651"/>
                  <a:pt x="35947" y="740375"/>
                  <a:pt x="43031" y="731520"/>
                </a:cubicBezTo>
                <a:cubicBezTo>
                  <a:pt x="51108" y="721424"/>
                  <a:pt x="64546" y="717177"/>
                  <a:pt x="75304" y="710005"/>
                </a:cubicBezTo>
                <a:cubicBezTo>
                  <a:pt x="102342" y="628886"/>
                  <a:pt x="65869" y="728875"/>
                  <a:pt x="107577" y="645459"/>
                </a:cubicBezTo>
                <a:cubicBezTo>
                  <a:pt x="112648" y="635317"/>
                  <a:pt x="111372" y="622137"/>
                  <a:pt x="118334" y="613186"/>
                </a:cubicBezTo>
                <a:cubicBezTo>
                  <a:pt x="137014" y="589168"/>
                  <a:pt x="161365" y="570155"/>
                  <a:pt x="182880" y="548640"/>
                </a:cubicBezTo>
                <a:cubicBezTo>
                  <a:pt x="197224" y="534296"/>
                  <a:pt x="208517" y="516045"/>
                  <a:pt x="225911" y="505609"/>
                </a:cubicBezTo>
                <a:cubicBezTo>
                  <a:pt x="243840" y="494852"/>
                  <a:pt x="263516" y="486577"/>
                  <a:pt x="279699" y="473337"/>
                </a:cubicBezTo>
                <a:cubicBezTo>
                  <a:pt x="279726" y="473315"/>
                  <a:pt x="346627" y="406408"/>
                  <a:pt x="365760" y="387275"/>
                </a:cubicBezTo>
                <a:cubicBezTo>
                  <a:pt x="376518" y="376517"/>
                  <a:pt x="383600" y="359813"/>
                  <a:pt x="398033" y="355002"/>
                </a:cubicBezTo>
                <a:lnTo>
                  <a:pt x="430306" y="344245"/>
                </a:lnTo>
                <a:cubicBezTo>
                  <a:pt x="481355" y="293196"/>
                  <a:pt x="454093" y="307629"/>
                  <a:pt x="505609" y="290457"/>
                </a:cubicBezTo>
                <a:cubicBezTo>
                  <a:pt x="516367" y="283285"/>
                  <a:pt x="527786" y="277018"/>
                  <a:pt x="537882" y="268941"/>
                </a:cubicBezTo>
                <a:cubicBezTo>
                  <a:pt x="545802" y="262605"/>
                  <a:pt x="550326" y="251962"/>
                  <a:pt x="559398" y="247426"/>
                </a:cubicBezTo>
                <a:cubicBezTo>
                  <a:pt x="572622" y="240814"/>
                  <a:pt x="588085" y="240254"/>
                  <a:pt x="602428" y="236668"/>
                </a:cubicBezTo>
                <a:cubicBezTo>
                  <a:pt x="609600" y="229496"/>
                  <a:pt x="615505" y="220779"/>
                  <a:pt x="623944" y="215153"/>
                </a:cubicBezTo>
                <a:cubicBezTo>
                  <a:pt x="637287" y="206258"/>
                  <a:pt x="655635" y="204977"/>
                  <a:pt x="666974" y="193638"/>
                </a:cubicBezTo>
                <a:cubicBezTo>
                  <a:pt x="724349" y="136263"/>
                  <a:pt x="623944" y="179295"/>
                  <a:pt x="710005" y="150607"/>
                </a:cubicBezTo>
                <a:cubicBezTo>
                  <a:pt x="762707" y="45203"/>
                  <a:pt x="697840" y="149583"/>
                  <a:pt x="763793" y="96819"/>
                </a:cubicBezTo>
                <a:cubicBezTo>
                  <a:pt x="773889" y="88742"/>
                  <a:pt x="776166" y="73688"/>
                  <a:pt x="785308" y="64546"/>
                </a:cubicBezTo>
                <a:cubicBezTo>
                  <a:pt x="794450" y="55404"/>
                  <a:pt x="807485" y="51108"/>
                  <a:pt x="817581" y="43031"/>
                </a:cubicBezTo>
                <a:cubicBezTo>
                  <a:pt x="825501" y="36695"/>
                  <a:pt x="830025" y="26051"/>
                  <a:pt x="839097" y="21515"/>
                </a:cubicBezTo>
                <a:cubicBezTo>
                  <a:pt x="849221" y="16453"/>
                  <a:pt x="930261" y="1131"/>
                  <a:pt x="935915" y="0"/>
                </a:cubicBezTo>
                <a:cubicBezTo>
                  <a:pt x="953845" y="7172"/>
                  <a:pt x="972751" y="12268"/>
                  <a:pt x="989704" y="21515"/>
                </a:cubicBezTo>
                <a:cubicBezTo>
                  <a:pt x="1005079" y="29901"/>
                  <a:pt x="1078000" y="79949"/>
                  <a:pt x="1097280" y="96819"/>
                </a:cubicBezTo>
                <a:cubicBezTo>
                  <a:pt x="1112546" y="110176"/>
                  <a:pt x="1125045" y="126491"/>
                  <a:pt x="1140311" y="139849"/>
                </a:cubicBezTo>
                <a:cubicBezTo>
                  <a:pt x="1153804" y="151655"/>
                  <a:pt x="1169728" y="160454"/>
                  <a:pt x="1183341" y="172122"/>
                </a:cubicBezTo>
                <a:cubicBezTo>
                  <a:pt x="1194892" y="182023"/>
                  <a:pt x="1202713" y="196332"/>
                  <a:pt x="1215614" y="204395"/>
                </a:cubicBezTo>
                <a:cubicBezTo>
                  <a:pt x="1231989" y="214630"/>
                  <a:pt x="1251473" y="218739"/>
                  <a:pt x="1269402" y="225911"/>
                </a:cubicBezTo>
                <a:cubicBezTo>
                  <a:pt x="1276574" y="236669"/>
                  <a:pt x="1280160" y="251012"/>
                  <a:pt x="1290918" y="258184"/>
                </a:cubicBezTo>
                <a:cubicBezTo>
                  <a:pt x="1313641" y="273332"/>
                  <a:pt x="1341425" y="279013"/>
                  <a:pt x="1366221" y="290457"/>
                </a:cubicBezTo>
                <a:cubicBezTo>
                  <a:pt x="1388062" y="300537"/>
                  <a:pt x="1409252" y="311972"/>
                  <a:pt x="1430767" y="322729"/>
                </a:cubicBezTo>
                <a:cubicBezTo>
                  <a:pt x="1437939" y="329901"/>
                  <a:pt x="1443843" y="338619"/>
                  <a:pt x="1452282" y="344245"/>
                </a:cubicBezTo>
                <a:cubicBezTo>
                  <a:pt x="1518538" y="388416"/>
                  <a:pt x="1472569" y="343261"/>
                  <a:pt x="1527586" y="387275"/>
                </a:cubicBezTo>
                <a:cubicBezTo>
                  <a:pt x="1535506" y="393611"/>
                  <a:pt x="1541181" y="402455"/>
                  <a:pt x="1549101" y="408791"/>
                </a:cubicBezTo>
                <a:cubicBezTo>
                  <a:pt x="1559197" y="416868"/>
                  <a:pt x="1571558" y="421892"/>
                  <a:pt x="1581374" y="430306"/>
                </a:cubicBezTo>
                <a:cubicBezTo>
                  <a:pt x="1596776" y="443507"/>
                  <a:pt x="1609003" y="460136"/>
                  <a:pt x="1624405" y="473337"/>
                </a:cubicBezTo>
                <a:cubicBezTo>
                  <a:pt x="1634221" y="481751"/>
                  <a:pt x="1646746" y="486575"/>
                  <a:pt x="1656678" y="494852"/>
                </a:cubicBezTo>
                <a:cubicBezTo>
                  <a:pt x="1668365" y="504591"/>
                  <a:pt x="1679212" y="515438"/>
                  <a:pt x="1688951" y="527125"/>
                </a:cubicBezTo>
                <a:cubicBezTo>
                  <a:pt x="1697228" y="537057"/>
                  <a:pt x="1700370" y="551321"/>
                  <a:pt x="1710466" y="559398"/>
                </a:cubicBezTo>
                <a:cubicBezTo>
                  <a:pt x="1719321" y="566482"/>
                  <a:pt x="1731981" y="566569"/>
                  <a:pt x="1742739" y="570155"/>
                </a:cubicBezTo>
                <a:cubicBezTo>
                  <a:pt x="1794696" y="622115"/>
                  <a:pt x="1731476" y="556078"/>
                  <a:pt x="1785769" y="623944"/>
                </a:cubicBezTo>
                <a:cubicBezTo>
                  <a:pt x="1812455" y="657300"/>
                  <a:pt x="1806723" y="633579"/>
                  <a:pt x="1828800" y="677732"/>
                </a:cubicBezTo>
                <a:cubicBezTo>
                  <a:pt x="1833871" y="687874"/>
                  <a:pt x="1834051" y="700092"/>
                  <a:pt x="1839558" y="710005"/>
                </a:cubicBezTo>
                <a:cubicBezTo>
                  <a:pt x="1869970" y="764747"/>
                  <a:pt x="1871459" y="763423"/>
                  <a:pt x="1904104" y="796066"/>
                </a:cubicBezTo>
                <a:cubicBezTo>
                  <a:pt x="1900518" y="828339"/>
                  <a:pt x="1901222" y="861383"/>
                  <a:pt x="1893346" y="892885"/>
                </a:cubicBezTo>
                <a:cubicBezTo>
                  <a:pt x="1888353" y="912855"/>
                  <a:pt x="1851601" y="945388"/>
                  <a:pt x="1839558" y="957431"/>
                </a:cubicBezTo>
                <a:cubicBezTo>
                  <a:pt x="1835972" y="968189"/>
                  <a:pt x="1836818" y="981686"/>
                  <a:pt x="1828800" y="989704"/>
                </a:cubicBezTo>
                <a:cubicBezTo>
                  <a:pt x="1820782" y="997722"/>
                  <a:pt x="1806251" y="994627"/>
                  <a:pt x="1796527" y="1000461"/>
                </a:cubicBezTo>
                <a:cubicBezTo>
                  <a:pt x="1787830" y="1005679"/>
                  <a:pt x="1783126" y="1015891"/>
                  <a:pt x="1775012" y="1021977"/>
                </a:cubicBezTo>
                <a:cubicBezTo>
                  <a:pt x="1754326" y="1037492"/>
                  <a:pt x="1728750" y="1046723"/>
                  <a:pt x="1710466" y="1065007"/>
                </a:cubicBezTo>
                <a:cubicBezTo>
                  <a:pt x="1699708" y="1075765"/>
                  <a:pt x="1687932" y="1085593"/>
                  <a:pt x="1678193" y="1097280"/>
                </a:cubicBezTo>
                <a:cubicBezTo>
                  <a:pt x="1650232" y="1130834"/>
                  <a:pt x="1666464" y="1126027"/>
                  <a:pt x="1635162" y="1151068"/>
                </a:cubicBezTo>
                <a:cubicBezTo>
                  <a:pt x="1604625" y="1175498"/>
                  <a:pt x="1590138" y="1174578"/>
                  <a:pt x="1559859" y="1204857"/>
                </a:cubicBezTo>
                <a:cubicBezTo>
                  <a:pt x="1510332" y="1254384"/>
                  <a:pt x="1573541" y="1228329"/>
                  <a:pt x="1495313" y="1247887"/>
                </a:cubicBezTo>
                <a:cubicBezTo>
                  <a:pt x="1484555" y="1255059"/>
                  <a:pt x="1474604" y="1263620"/>
                  <a:pt x="1463040" y="1269402"/>
                </a:cubicBezTo>
                <a:cubicBezTo>
                  <a:pt x="1452898" y="1274473"/>
                  <a:pt x="1440680" y="1274653"/>
                  <a:pt x="1430767" y="1280160"/>
                </a:cubicBezTo>
                <a:cubicBezTo>
                  <a:pt x="1408163" y="1292718"/>
                  <a:pt x="1387736" y="1308847"/>
                  <a:pt x="1366221" y="1323191"/>
                </a:cubicBezTo>
                <a:cubicBezTo>
                  <a:pt x="1319024" y="1354656"/>
                  <a:pt x="1344299" y="1336942"/>
                  <a:pt x="1290918" y="1376979"/>
                </a:cubicBezTo>
                <a:cubicBezTo>
                  <a:pt x="1294504" y="1405666"/>
                  <a:pt x="1288746" y="1437182"/>
                  <a:pt x="1301675" y="1463040"/>
                </a:cubicBezTo>
                <a:cubicBezTo>
                  <a:pt x="1311944" y="1483577"/>
                  <a:pt x="1338184" y="1490951"/>
                  <a:pt x="1355464" y="1506071"/>
                </a:cubicBezTo>
                <a:cubicBezTo>
                  <a:pt x="1366913" y="1516089"/>
                  <a:pt x="1376050" y="1528604"/>
                  <a:pt x="1387737" y="1538344"/>
                </a:cubicBezTo>
                <a:cubicBezTo>
                  <a:pt x="1406804" y="1554233"/>
                  <a:pt x="1441375" y="1572089"/>
                  <a:pt x="1463040" y="1581374"/>
                </a:cubicBezTo>
                <a:cubicBezTo>
                  <a:pt x="1473463" y="1585841"/>
                  <a:pt x="1484555" y="1588546"/>
                  <a:pt x="1495313" y="1592132"/>
                </a:cubicBezTo>
                <a:cubicBezTo>
                  <a:pt x="1509657" y="1602890"/>
                  <a:pt x="1523754" y="1613984"/>
                  <a:pt x="1538344" y="1624405"/>
                </a:cubicBezTo>
                <a:cubicBezTo>
                  <a:pt x="1548865" y="1631920"/>
                  <a:pt x="1562540" y="1635824"/>
                  <a:pt x="1570617" y="1645920"/>
                </a:cubicBezTo>
                <a:cubicBezTo>
                  <a:pt x="1630001" y="1720151"/>
                  <a:pt x="1521157" y="1638049"/>
                  <a:pt x="1613647" y="1699708"/>
                </a:cubicBezTo>
                <a:cubicBezTo>
                  <a:pt x="1606475" y="1742739"/>
                  <a:pt x="1606804" y="1787717"/>
                  <a:pt x="1592132" y="1828800"/>
                </a:cubicBezTo>
                <a:cubicBezTo>
                  <a:pt x="1587784" y="1840976"/>
                  <a:pt x="1572612" y="1848189"/>
                  <a:pt x="1559859" y="1850315"/>
                </a:cubicBezTo>
                <a:cubicBezTo>
                  <a:pt x="1506685" y="1859177"/>
                  <a:pt x="1452282" y="1857487"/>
                  <a:pt x="1398494" y="1861073"/>
                </a:cubicBezTo>
                <a:cubicBezTo>
                  <a:pt x="1369807" y="1868245"/>
                  <a:pt x="1341429" y="1876789"/>
                  <a:pt x="1312433" y="1882588"/>
                </a:cubicBezTo>
                <a:cubicBezTo>
                  <a:pt x="1291973" y="1886680"/>
                  <a:pt x="1248426" y="1893077"/>
                  <a:pt x="1226372" y="1904104"/>
                </a:cubicBezTo>
                <a:cubicBezTo>
                  <a:pt x="1214808" y="1909886"/>
                  <a:pt x="1206205" y="1921079"/>
                  <a:pt x="1194099" y="1925619"/>
                </a:cubicBezTo>
                <a:cubicBezTo>
                  <a:pt x="1176979" y="1932039"/>
                  <a:pt x="1158127" y="1932266"/>
                  <a:pt x="1140311" y="1936377"/>
                </a:cubicBezTo>
                <a:cubicBezTo>
                  <a:pt x="1111498" y="1943026"/>
                  <a:pt x="1054249" y="1957892"/>
                  <a:pt x="1054249" y="1957892"/>
                </a:cubicBezTo>
                <a:cubicBezTo>
                  <a:pt x="925157" y="1954306"/>
                  <a:pt x="795442" y="1960310"/>
                  <a:pt x="666974" y="1947134"/>
                </a:cubicBezTo>
                <a:cubicBezTo>
                  <a:pt x="651840" y="1945582"/>
                  <a:pt x="644440" y="1926548"/>
                  <a:pt x="634701" y="1914861"/>
                </a:cubicBezTo>
                <a:cubicBezTo>
                  <a:pt x="618814" y="1895796"/>
                  <a:pt x="600955" y="1861220"/>
                  <a:pt x="591671" y="1839558"/>
                </a:cubicBezTo>
                <a:cubicBezTo>
                  <a:pt x="587204" y="1829135"/>
                  <a:pt x="584499" y="1818043"/>
                  <a:pt x="580913" y="1807285"/>
                </a:cubicBezTo>
                <a:cubicBezTo>
                  <a:pt x="583084" y="1794257"/>
                  <a:pt x="590207" y="1730834"/>
                  <a:pt x="602428" y="1710466"/>
                </a:cubicBezTo>
                <a:cubicBezTo>
                  <a:pt x="607646" y="1701769"/>
                  <a:pt x="614872" y="1693487"/>
                  <a:pt x="623944" y="1688951"/>
                </a:cubicBezTo>
                <a:cubicBezTo>
                  <a:pt x="644229" y="1678809"/>
                  <a:pt x="688489" y="1667435"/>
                  <a:pt x="688489" y="1667435"/>
                </a:cubicBezTo>
                <a:cubicBezTo>
                  <a:pt x="695661" y="1656677"/>
                  <a:pt x="701728" y="1645094"/>
                  <a:pt x="710005" y="1635162"/>
                </a:cubicBezTo>
                <a:cubicBezTo>
                  <a:pt x="719745" y="1623475"/>
                  <a:pt x="733839" y="1615548"/>
                  <a:pt x="742278" y="1602889"/>
                </a:cubicBezTo>
                <a:cubicBezTo>
                  <a:pt x="748568" y="1593454"/>
                  <a:pt x="747964" y="1580759"/>
                  <a:pt x="753035" y="1570617"/>
                </a:cubicBezTo>
                <a:cubicBezTo>
                  <a:pt x="758817" y="1559053"/>
                  <a:pt x="767379" y="1549102"/>
                  <a:pt x="774551" y="1538344"/>
                </a:cubicBezTo>
                <a:cubicBezTo>
                  <a:pt x="765568" y="1457501"/>
                  <a:pt x="780530" y="1457066"/>
                  <a:pt x="742278" y="1409252"/>
                </a:cubicBezTo>
                <a:cubicBezTo>
                  <a:pt x="735942" y="1401332"/>
                  <a:pt x="727934" y="1394909"/>
                  <a:pt x="720762" y="1387737"/>
                </a:cubicBezTo>
                <a:cubicBezTo>
                  <a:pt x="697292" y="1317324"/>
                  <a:pt x="729890" y="1386433"/>
                  <a:pt x="677732" y="1344706"/>
                </a:cubicBezTo>
                <a:cubicBezTo>
                  <a:pt x="667636" y="1336629"/>
                  <a:pt x="665359" y="1321575"/>
                  <a:pt x="656217" y="1312433"/>
                </a:cubicBezTo>
                <a:cubicBezTo>
                  <a:pt x="630647" y="1286863"/>
                  <a:pt x="591351" y="1280053"/>
                  <a:pt x="559398" y="1269402"/>
                </a:cubicBezTo>
                <a:cubicBezTo>
                  <a:pt x="513110" y="1253973"/>
                  <a:pt x="538111" y="1261392"/>
                  <a:pt x="484094" y="1247887"/>
                </a:cubicBezTo>
                <a:cubicBezTo>
                  <a:pt x="433892" y="1251473"/>
                  <a:pt x="383132" y="1250371"/>
                  <a:pt x="333487" y="1258645"/>
                </a:cubicBezTo>
                <a:cubicBezTo>
                  <a:pt x="317669" y="1261281"/>
                  <a:pt x="305197" y="1273843"/>
                  <a:pt x="290457" y="1280160"/>
                </a:cubicBezTo>
                <a:cubicBezTo>
                  <a:pt x="280034" y="1284627"/>
                  <a:pt x="268326" y="1285847"/>
                  <a:pt x="258184" y="1290918"/>
                </a:cubicBezTo>
                <a:cubicBezTo>
                  <a:pt x="129004" y="1355508"/>
                  <a:pt x="304454" y="1273913"/>
                  <a:pt x="204395" y="1333948"/>
                </a:cubicBezTo>
                <a:cubicBezTo>
                  <a:pt x="194671" y="1339782"/>
                  <a:pt x="182880" y="1341120"/>
                  <a:pt x="172122" y="1344706"/>
                </a:cubicBezTo>
                <a:cubicBezTo>
                  <a:pt x="157779" y="1355464"/>
                  <a:pt x="145128" y="1368961"/>
                  <a:pt x="129092" y="1376979"/>
                </a:cubicBezTo>
                <a:cubicBezTo>
                  <a:pt x="115868" y="1383591"/>
                  <a:pt x="97606" y="1378501"/>
                  <a:pt x="86061" y="1387737"/>
                </a:cubicBezTo>
                <a:cubicBezTo>
                  <a:pt x="77207" y="1394820"/>
                  <a:pt x="81138" y="1410286"/>
                  <a:pt x="75304" y="1420009"/>
                </a:cubicBezTo>
                <a:cubicBezTo>
                  <a:pt x="70086" y="1428706"/>
                  <a:pt x="60124" y="1433605"/>
                  <a:pt x="53788" y="1441525"/>
                </a:cubicBezTo>
                <a:cubicBezTo>
                  <a:pt x="45711" y="1451621"/>
                  <a:pt x="39445" y="1463040"/>
                  <a:pt x="32273" y="1473798"/>
                </a:cubicBezTo>
                <a:cubicBezTo>
                  <a:pt x="35859" y="1584960"/>
                  <a:pt x="34043" y="1696429"/>
                  <a:pt x="43031" y="1807285"/>
                </a:cubicBezTo>
                <a:cubicBezTo>
                  <a:pt x="44864" y="1829890"/>
                  <a:pt x="64546" y="1849152"/>
                  <a:pt x="64546" y="1871831"/>
                </a:cubicBezTo>
                <a:lnTo>
                  <a:pt x="64546" y="1882588"/>
                </a:lnTo>
              </a:path>
            </a:pathLst>
          </a:custGeom>
          <a:noFill/>
          <a:ln w="63500" cmpd="sng">
            <a:solidFill>
              <a:srgbClr val="FF0000">
                <a:alpha val="23000"/>
              </a:srgbClr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Freeform 123">
            <a:extLst>
              <a:ext uri="{FF2B5EF4-FFF2-40B4-BE49-F238E27FC236}">
                <a16:creationId xmlns:a16="http://schemas.microsoft.com/office/drawing/2014/main" id="{67501DDB-15FC-3A45-329C-42E13A4669EC}"/>
              </a:ext>
            </a:extLst>
          </p:cNvPr>
          <p:cNvSpPr/>
          <p:nvPr/>
        </p:nvSpPr>
        <p:spPr>
          <a:xfrm>
            <a:off x="3754280" y="3786206"/>
            <a:ext cx="1839696" cy="2990626"/>
          </a:xfrm>
          <a:custGeom>
            <a:avLst/>
            <a:gdLst>
              <a:gd name="connsiteX0" fmla="*/ 828478 w 1839696"/>
              <a:gd name="connsiteY0" fmla="*/ 0 h 2990626"/>
              <a:gd name="connsiteX1" fmla="*/ 796205 w 1839696"/>
              <a:gd name="connsiteY1" fmla="*/ 53788 h 2990626"/>
              <a:gd name="connsiteX2" fmla="*/ 720901 w 1839696"/>
              <a:gd name="connsiteY2" fmla="*/ 129092 h 2990626"/>
              <a:gd name="connsiteX3" fmla="*/ 710144 w 1839696"/>
              <a:gd name="connsiteY3" fmla="*/ 161365 h 2990626"/>
              <a:gd name="connsiteX4" fmla="*/ 548779 w 1839696"/>
              <a:gd name="connsiteY4" fmla="*/ 301214 h 2990626"/>
              <a:gd name="connsiteX5" fmla="*/ 516506 w 1839696"/>
              <a:gd name="connsiteY5" fmla="*/ 322730 h 2990626"/>
              <a:gd name="connsiteX6" fmla="*/ 484233 w 1839696"/>
              <a:gd name="connsiteY6" fmla="*/ 355003 h 2990626"/>
              <a:gd name="connsiteX7" fmla="*/ 398172 w 1839696"/>
              <a:gd name="connsiteY7" fmla="*/ 408791 h 2990626"/>
              <a:gd name="connsiteX8" fmla="*/ 355141 w 1839696"/>
              <a:gd name="connsiteY8" fmla="*/ 473337 h 2990626"/>
              <a:gd name="connsiteX9" fmla="*/ 322868 w 1839696"/>
              <a:gd name="connsiteY9" fmla="*/ 505610 h 2990626"/>
              <a:gd name="connsiteX10" fmla="*/ 279838 w 1839696"/>
              <a:gd name="connsiteY10" fmla="*/ 570155 h 2990626"/>
              <a:gd name="connsiteX11" fmla="*/ 236807 w 1839696"/>
              <a:gd name="connsiteY11" fmla="*/ 623944 h 2990626"/>
              <a:gd name="connsiteX12" fmla="*/ 215292 w 1839696"/>
              <a:gd name="connsiteY12" fmla="*/ 688490 h 2990626"/>
              <a:gd name="connsiteX13" fmla="*/ 204534 w 1839696"/>
              <a:gd name="connsiteY13" fmla="*/ 720763 h 2990626"/>
              <a:gd name="connsiteX14" fmla="*/ 172261 w 1839696"/>
              <a:gd name="connsiteY14" fmla="*/ 742278 h 2990626"/>
              <a:gd name="connsiteX15" fmla="*/ 150746 w 1839696"/>
              <a:gd name="connsiteY15" fmla="*/ 828339 h 2990626"/>
              <a:gd name="connsiteX16" fmla="*/ 129231 w 1839696"/>
              <a:gd name="connsiteY16" fmla="*/ 860612 h 2990626"/>
              <a:gd name="connsiteX17" fmla="*/ 107715 w 1839696"/>
              <a:gd name="connsiteY17" fmla="*/ 925158 h 2990626"/>
              <a:gd name="connsiteX18" fmla="*/ 118473 w 1839696"/>
              <a:gd name="connsiteY18" fmla="*/ 1065007 h 2990626"/>
              <a:gd name="connsiteX19" fmla="*/ 161504 w 1839696"/>
              <a:gd name="connsiteY19" fmla="*/ 1075765 h 2990626"/>
              <a:gd name="connsiteX20" fmla="*/ 226049 w 1839696"/>
              <a:gd name="connsiteY20" fmla="*/ 1086523 h 2990626"/>
              <a:gd name="connsiteX21" fmla="*/ 279838 w 1839696"/>
              <a:gd name="connsiteY21" fmla="*/ 1097280 h 2990626"/>
              <a:gd name="connsiteX22" fmla="*/ 462718 w 1839696"/>
              <a:gd name="connsiteY22" fmla="*/ 1118795 h 2990626"/>
              <a:gd name="connsiteX23" fmla="*/ 516506 w 1839696"/>
              <a:gd name="connsiteY23" fmla="*/ 1129553 h 2990626"/>
              <a:gd name="connsiteX24" fmla="*/ 1463179 w 1839696"/>
              <a:gd name="connsiteY24" fmla="*/ 1140311 h 2990626"/>
              <a:gd name="connsiteX25" fmla="*/ 1506209 w 1839696"/>
              <a:gd name="connsiteY25" fmla="*/ 1194099 h 2990626"/>
              <a:gd name="connsiteX26" fmla="*/ 1538482 w 1839696"/>
              <a:gd name="connsiteY26" fmla="*/ 1215614 h 2990626"/>
              <a:gd name="connsiteX27" fmla="*/ 1527725 w 1839696"/>
              <a:gd name="connsiteY27" fmla="*/ 1280160 h 2990626"/>
              <a:gd name="connsiteX28" fmla="*/ 1473936 w 1839696"/>
              <a:gd name="connsiteY28" fmla="*/ 1333948 h 2990626"/>
              <a:gd name="connsiteX29" fmla="*/ 1452421 w 1839696"/>
              <a:gd name="connsiteY29" fmla="*/ 1355464 h 2990626"/>
              <a:gd name="connsiteX30" fmla="*/ 1387875 w 1839696"/>
              <a:gd name="connsiteY30" fmla="*/ 1376979 h 2990626"/>
              <a:gd name="connsiteX31" fmla="*/ 1355602 w 1839696"/>
              <a:gd name="connsiteY31" fmla="*/ 1409252 h 2990626"/>
              <a:gd name="connsiteX32" fmla="*/ 1312572 w 1839696"/>
              <a:gd name="connsiteY32" fmla="*/ 1420010 h 2990626"/>
              <a:gd name="connsiteX33" fmla="*/ 1269541 w 1839696"/>
              <a:gd name="connsiteY33" fmla="*/ 1441525 h 2990626"/>
              <a:gd name="connsiteX34" fmla="*/ 1204995 w 1839696"/>
              <a:gd name="connsiteY34" fmla="*/ 1484555 h 2990626"/>
              <a:gd name="connsiteX35" fmla="*/ 1151207 w 1839696"/>
              <a:gd name="connsiteY35" fmla="*/ 1527586 h 2990626"/>
              <a:gd name="connsiteX36" fmla="*/ 1118934 w 1839696"/>
              <a:gd name="connsiteY36" fmla="*/ 1538344 h 2990626"/>
              <a:gd name="connsiteX37" fmla="*/ 1086661 w 1839696"/>
              <a:gd name="connsiteY37" fmla="*/ 1559859 h 2990626"/>
              <a:gd name="connsiteX38" fmla="*/ 1043631 w 1839696"/>
              <a:gd name="connsiteY38" fmla="*/ 1581374 h 2990626"/>
              <a:gd name="connsiteX39" fmla="*/ 1022115 w 1839696"/>
              <a:gd name="connsiteY39" fmla="*/ 1602890 h 2990626"/>
              <a:gd name="connsiteX40" fmla="*/ 957569 w 1839696"/>
              <a:gd name="connsiteY40" fmla="*/ 1635163 h 2990626"/>
              <a:gd name="connsiteX41" fmla="*/ 936054 w 1839696"/>
              <a:gd name="connsiteY41" fmla="*/ 1667435 h 2990626"/>
              <a:gd name="connsiteX42" fmla="*/ 903781 w 1839696"/>
              <a:gd name="connsiteY42" fmla="*/ 1678193 h 2990626"/>
              <a:gd name="connsiteX43" fmla="*/ 871508 w 1839696"/>
              <a:gd name="connsiteY43" fmla="*/ 1699708 h 2990626"/>
              <a:gd name="connsiteX44" fmla="*/ 839235 w 1839696"/>
              <a:gd name="connsiteY44" fmla="*/ 1710466 h 2990626"/>
              <a:gd name="connsiteX45" fmla="*/ 753174 w 1839696"/>
              <a:gd name="connsiteY45" fmla="*/ 1785770 h 2990626"/>
              <a:gd name="connsiteX46" fmla="*/ 720901 w 1839696"/>
              <a:gd name="connsiteY46" fmla="*/ 1807285 h 2990626"/>
              <a:gd name="connsiteX47" fmla="*/ 710144 w 1839696"/>
              <a:gd name="connsiteY47" fmla="*/ 1839558 h 2990626"/>
              <a:gd name="connsiteX48" fmla="*/ 656355 w 1839696"/>
              <a:gd name="connsiteY48" fmla="*/ 1882588 h 2990626"/>
              <a:gd name="connsiteX49" fmla="*/ 591809 w 1839696"/>
              <a:gd name="connsiteY49" fmla="*/ 1925619 h 2990626"/>
              <a:gd name="connsiteX50" fmla="*/ 527264 w 1839696"/>
              <a:gd name="connsiteY50" fmla="*/ 1968650 h 2990626"/>
              <a:gd name="connsiteX51" fmla="*/ 494991 w 1839696"/>
              <a:gd name="connsiteY51" fmla="*/ 2000923 h 2990626"/>
              <a:gd name="connsiteX52" fmla="*/ 462718 w 1839696"/>
              <a:gd name="connsiteY52" fmla="*/ 2022438 h 2990626"/>
              <a:gd name="connsiteX53" fmla="*/ 419687 w 1839696"/>
              <a:gd name="connsiteY53" fmla="*/ 2076226 h 2990626"/>
              <a:gd name="connsiteX54" fmla="*/ 430445 w 1839696"/>
              <a:gd name="connsiteY54" fmla="*/ 2140772 h 2990626"/>
              <a:gd name="connsiteX55" fmla="*/ 538021 w 1839696"/>
              <a:gd name="connsiteY55" fmla="*/ 2173045 h 2990626"/>
              <a:gd name="connsiteX56" fmla="*/ 570294 w 1839696"/>
              <a:gd name="connsiteY56" fmla="*/ 2183803 h 2990626"/>
              <a:gd name="connsiteX57" fmla="*/ 1226511 w 1839696"/>
              <a:gd name="connsiteY57" fmla="*/ 2216075 h 2990626"/>
              <a:gd name="connsiteX58" fmla="*/ 1409391 w 1839696"/>
              <a:gd name="connsiteY58" fmla="*/ 2173045 h 2990626"/>
              <a:gd name="connsiteX59" fmla="*/ 1420148 w 1839696"/>
              <a:gd name="connsiteY59" fmla="*/ 2097741 h 2990626"/>
              <a:gd name="connsiteX60" fmla="*/ 1409391 w 1839696"/>
              <a:gd name="connsiteY60" fmla="*/ 1990165 h 2990626"/>
              <a:gd name="connsiteX61" fmla="*/ 1377118 w 1839696"/>
              <a:gd name="connsiteY61" fmla="*/ 1957892 h 2990626"/>
              <a:gd name="connsiteX62" fmla="*/ 1355602 w 1839696"/>
              <a:gd name="connsiteY62" fmla="*/ 1925619 h 2990626"/>
              <a:gd name="connsiteX63" fmla="*/ 1291056 w 1839696"/>
              <a:gd name="connsiteY63" fmla="*/ 1893346 h 2990626"/>
              <a:gd name="connsiteX64" fmla="*/ 1248026 w 1839696"/>
              <a:gd name="connsiteY64" fmla="*/ 1861073 h 2990626"/>
              <a:gd name="connsiteX65" fmla="*/ 1183480 w 1839696"/>
              <a:gd name="connsiteY65" fmla="*/ 1839558 h 2990626"/>
              <a:gd name="connsiteX66" fmla="*/ 1108176 w 1839696"/>
              <a:gd name="connsiteY66" fmla="*/ 1818043 h 2990626"/>
              <a:gd name="connsiteX67" fmla="*/ 1043631 w 1839696"/>
              <a:gd name="connsiteY67" fmla="*/ 1796527 h 2990626"/>
              <a:gd name="connsiteX68" fmla="*/ 957569 w 1839696"/>
              <a:gd name="connsiteY68" fmla="*/ 1731981 h 2990626"/>
              <a:gd name="connsiteX69" fmla="*/ 914539 w 1839696"/>
              <a:gd name="connsiteY69" fmla="*/ 1721224 h 2990626"/>
              <a:gd name="connsiteX70" fmla="*/ 860751 w 1839696"/>
              <a:gd name="connsiteY70" fmla="*/ 1678193 h 2990626"/>
              <a:gd name="connsiteX71" fmla="*/ 839235 w 1839696"/>
              <a:gd name="connsiteY71" fmla="*/ 1656678 h 2990626"/>
              <a:gd name="connsiteX72" fmla="*/ 774689 w 1839696"/>
              <a:gd name="connsiteY72" fmla="*/ 1602890 h 2990626"/>
              <a:gd name="connsiteX73" fmla="*/ 753174 w 1839696"/>
              <a:gd name="connsiteY73" fmla="*/ 1549101 h 2990626"/>
              <a:gd name="connsiteX74" fmla="*/ 731659 w 1839696"/>
              <a:gd name="connsiteY74" fmla="*/ 1516828 h 2990626"/>
              <a:gd name="connsiteX75" fmla="*/ 699386 w 1839696"/>
              <a:gd name="connsiteY75" fmla="*/ 1463040 h 2990626"/>
              <a:gd name="connsiteX76" fmla="*/ 667113 w 1839696"/>
              <a:gd name="connsiteY76" fmla="*/ 1430767 h 2990626"/>
              <a:gd name="connsiteX77" fmla="*/ 548779 w 1839696"/>
              <a:gd name="connsiteY77" fmla="*/ 1355464 h 2990626"/>
              <a:gd name="connsiteX78" fmla="*/ 527264 w 1839696"/>
              <a:gd name="connsiteY78" fmla="*/ 1333948 h 2990626"/>
              <a:gd name="connsiteX79" fmla="*/ 419687 w 1839696"/>
              <a:gd name="connsiteY79" fmla="*/ 1290918 h 2990626"/>
              <a:gd name="connsiteX80" fmla="*/ 333626 w 1839696"/>
              <a:gd name="connsiteY80" fmla="*/ 1237130 h 2990626"/>
              <a:gd name="connsiteX81" fmla="*/ 204534 w 1839696"/>
              <a:gd name="connsiteY81" fmla="*/ 1215614 h 2990626"/>
              <a:gd name="connsiteX82" fmla="*/ 96958 w 1839696"/>
              <a:gd name="connsiteY82" fmla="*/ 1269403 h 2990626"/>
              <a:gd name="connsiteX83" fmla="*/ 53927 w 1839696"/>
              <a:gd name="connsiteY83" fmla="*/ 1312433 h 2990626"/>
              <a:gd name="connsiteX84" fmla="*/ 21654 w 1839696"/>
              <a:gd name="connsiteY84" fmla="*/ 1387737 h 2990626"/>
              <a:gd name="connsiteX85" fmla="*/ 10896 w 1839696"/>
              <a:gd name="connsiteY85" fmla="*/ 1420010 h 2990626"/>
              <a:gd name="connsiteX86" fmla="*/ 10896 w 1839696"/>
              <a:gd name="connsiteY86" fmla="*/ 1850315 h 2990626"/>
              <a:gd name="connsiteX87" fmla="*/ 21654 w 1839696"/>
              <a:gd name="connsiteY87" fmla="*/ 1904104 h 2990626"/>
              <a:gd name="connsiteX88" fmla="*/ 32412 w 1839696"/>
              <a:gd name="connsiteY88" fmla="*/ 2130014 h 2990626"/>
              <a:gd name="connsiteX89" fmla="*/ 53927 w 1839696"/>
              <a:gd name="connsiteY89" fmla="*/ 2194560 h 2990626"/>
              <a:gd name="connsiteX90" fmla="*/ 86200 w 1839696"/>
              <a:gd name="connsiteY90" fmla="*/ 2216075 h 2990626"/>
              <a:gd name="connsiteX91" fmla="*/ 107715 w 1839696"/>
              <a:gd name="connsiteY91" fmla="*/ 2269864 h 2990626"/>
              <a:gd name="connsiteX92" fmla="*/ 139988 w 1839696"/>
              <a:gd name="connsiteY92" fmla="*/ 2280621 h 2990626"/>
              <a:gd name="connsiteX93" fmla="*/ 150746 w 1839696"/>
              <a:gd name="connsiteY93" fmla="*/ 2312894 h 2990626"/>
              <a:gd name="connsiteX94" fmla="*/ 215292 w 1839696"/>
              <a:gd name="connsiteY94" fmla="*/ 2366683 h 2990626"/>
              <a:gd name="connsiteX95" fmla="*/ 236807 w 1839696"/>
              <a:gd name="connsiteY95" fmla="*/ 2398955 h 2990626"/>
              <a:gd name="connsiteX96" fmla="*/ 279838 w 1839696"/>
              <a:gd name="connsiteY96" fmla="*/ 2420471 h 2990626"/>
              <a:gd name="connsiteX97" fmla="*/ 344384 w 1839696"/>
              <a:gd name="connsiteY97" fmla="*/ 2495774 h 2990626"/>
              <a:gd name="connsiteX98" fmla="*/ 376656 w 1839696"/>
              <a:gd name="connsiteY98" fmla="*/ 2517290 h 2990626"/>
              <a:gd name="connsiteX99" fmla="*/ 419687 w 1839696"/>
              <a:gd name="connsiteY99" fmla="*/ 2549563 h 2990626"/>
              <a:gd name="connsiteX100" fmla="*/ 462718 w 1839696"/>
              <a:gd name="connsiteY100" fmla="*/ 2592593 h 2990626"/>
              <a:gd name="connsiteX101" fmla="*/ 516506 w 1839696"/>
              <a:gd name="connsiteY101" fmla="*/ 2635624 h 2990626"/>
              <a:gd name="connsiteX102" fmla="*/ 570294 w 1839696"/>
              <a:gd name="connsiteY102" fmla="*/ 2689412 h 2990626"/>
              <a:gd name="connsiteX103" fmla="*/ 634840 w 1839696"/>
              <a:gd name="connsiteY103" fmla="*/ 2796988 h 2990626"/>
              <a:gd name="connsiteX104" fmla="*/ 656355 w 1839696"/>
              <a:gd name="connsiteY104" fmla="*/ 2818504 h 2990626"/>
              <a:gd name="connsiteX105" fmla="*/ 688628 w 1839696"/>
              <a:gd name="connsiteY105" fmla="*/ 2829261 h 2990626"/>
              <a:gd name="connsiteX106" fmla="*/ 785447 w 1839696"/>
              <a:gd name="connsiteY106" fmla="*/ 2904565 h 2990626"/>
              <a:gd name="connsiteX107" fmla="*/ 828478 w 1839696"/>
              <a:gd name="connsiteY107" fmla="*/ 2936838 h 2990626"/>
              <a:gd name="connsiteX108" fmla="*/ 860751 w 1839696"/>
              <a:gd name="connsiteY108" fmla="*/ 2969111 h 2990626"/>
              <a:gd name="connsiteX109" fmla="*/ 925296 w 1839696"/>
              <a:gd name="connsiteY109" fmla="*/ 2990626 h 2990626"/>
              <a:gd name="connsiteX110" fmla="*/ 1097419 w 1839696"/>
              <a:gd name="connsiteY110" fmla="*/ 2969111 h 2990626"/>
              <a:gd name="connsiteX111" fmla="*/ 1140449 w 1839696"/>
              <a:gd name="connsiteY111" fmla="*/ 2947595 h 2990626"/>
              <a:gd name="connsiteX112" fmla="*/ 1215753 w 1839696"/>
              <a:gd name="connsiteY112" fmla="*/ 2915323 h 2990626"/>
              <a:gd name="connsiteX113" fmla="*/ 1269541 w 1839696"/>
              <a:gd name="connsiteY113" fmla="*/ 2829261 h 2990626"/>
              <a:gd name="connsiteX114" fmla="*/ 1291056 w 1839696"/>
              <a:gd name="connsiteY114" fmla="*/ 2796988 h 2990626"/>
              <a:gd name="connsiteX115" fmla="*/ 1312572 w 1839696"/>
              <a:gd name="connsiteY115" fmla="*/ 2764715 h 2990626"/>
              <a:gd name="connsiteX116" fmla="*/ 1323329 w 1839696"/>
              <a:gd name="connsiteY116" fmla="*/ 2732443 h 2990626"/>
              <a:gd name="connsiteX117" fmla="*/ 1387875 w 1839696"/>
              <a:gd name="connsiteY117" fmla="*/ 2678654 h 2990626"/>
              <a:gd name="connsiteX118" fmla="*/ 1441664 w 1839696"/>
              <a:gd name="connsiteY118" fmla="*/ 2624866 h 2990626"/>
              <a:gd name="connsiteX119" fmla="*/ 1473936 w 1839696"/>
              <a:gd name="connsiteY119" fmla="*/ 2592593 h 2990626"/>
              <a:gd name="connsiteX120" fmla="*/ 1538482 w 1839696"/>
              <a:gd name="connsiteY120" fmla="*/ 2517290 h 2990626"/>
              <a:gd name="connsiteX121" fmla="*/ 1570755 w 1839696"/>
              <a:gd name="connsiteY121" fmla="*/ 2495774 h 2990626"/>
              <a:gd name="connsiteX122" fmla="*/ 1624544 w 1839696"/>
              <a:gd name="connsiteY122" fmla="*/ 2441986 h 2990626"/>
              <a:gd name="connsiteX123" fmla="*/ 1678332 w 1839696"/>
              <a:gd name="connsiteY123" fmla="*/ 2398955 h 2990626"/>
              <a:gd name="connsiteX124" fmla="*/ 1699847 w 1839696"/>
              <a:gd name="connsiteY124" fmla="*/ 2334410 h 2990626"/>
              <a:gd name="connsiteX125" fmla="*/ 1710605 w 1839696"/>
              <a:gd name="connsiteY125" fmla="*/ 2269864 h 2990626"/>
              <a:gd name="connsiteX126" fmla="*/ 1732120 w 1839696"/>
              <a:gd name="connsiteY126" fmla="*/ 2194560 h 2990626"/>
              <a:gd name="connsiteX127" fmla="*/ 1742878 w 1839696"/>
              <a:gd name="connsiteY127" fmla="*/ 2108499 h 2990626"/>
              <a:gd name="connsiteX128" fmla="*/ 1732120 w 1839696"/>
              <a:gd name="connsiteY128" fmla="*/ 1882588 h 2990626"/>
              <a:gd name="connsiteX129" fmla="*/ 1710605 w 1839696"/>
              <a:gd name="connsiteY129" fmla="*/ 1785770 h 2990626"/>
              <a:gd name="connsiteX130" fmla="*/ 1721362 w 1839696"/>
              <a:gd name="connsiteY130" fmla="*/ 1581374 h 2990626"/>
              <a:gd name="connsiteX131" fmla="*/ 1742878 w 1839696"/>
              <a:gd name="connsiteY131" fmla="*/ 1516828 h 2990626"/>
              <a:gd name="connsiteX132" fmla="*/ 1753635 w 1839696"/>
              <a:gd name="connsiteY132" fmla="*/ 1473798 h 2990626"/>
              <a:gd name="connsiteX133" fmla="*/ 1775151 w 1839696"/>
              <a:gd name="connsiteY133" fmla="*/ 1409252 h 2990626"/>
              <a:gd name="connsiteX134" fmla="*/ 1785908 w 1839696"/>
              <a:gd name="connsiteY134" fmla="*/ 1366221 h 2990626"/>
              <a:gd name="connsiteX135" fmla="*/ 1796666 w 1839696"/>
              <a:gd name="connsiteY135" fmla="*/ 1269403 h 2990626"/>
              <a:gd name="connsiteX136" fmla="*/ 1807424 w 1839696"/>
              <a:gd name="connsiteY136" fmla="*/ 1118795 h 2990626"/>
              <a:gd name="connsiteX137" fmla="*/ 1828939 w 1839696"/>
              <a:gd name="connsiteY137" fmla="*/ 1043492 h 2990626"/>
              <a:gd name="connsiteX138" fmla="*/ 1839696 w 1839696"/>
              <a:gd name="connsiteY138" fmla="*/ 1000461 h 2990626"/>
              <a:gd name="connsiteX139" fmla="*/ 1828939 w 1839696"/>
              <a:gd name="connsiteY139" fmla="*/ 860612 h 2990626"/>
              <a:gd name="connsiteX140" fmla="*/ 1807424 w 1839696"/>
              <a:gd name="connsiteY140" fmla="*/ 817581 h 2990626"/>
              <a:gd name="connsiteX141" fmla="*/ 1732120 w 1839696"/>
              <a:gd name="connsiteY141" fmla="*/ 731520 h 2990626"/>
              <a:gd name="connsiteX142" fmla="*/ 1678332 w 1839696"/>
              <a:gd name="connsiteY142" fmla="*/ 666974 h 2990626"/>
              <a:gd name="connsiteX143" fmla="*/ 1624544 w 1839696"/>
              <a:gd name="connsiteY143" fmla="*/ 623944 h 2990626"/>
              <a:gd name="connsiteX144" fmla="*/ 1603028 w 1839696"/>
              <a:gd name="connsiteY144" fmla="*/ 591671 h 2990626"/>
              <a:gd name="connsiteX145" fmla="*/ 1549240 w 1839696"/>
              <a:gd name="connsiteY145" fmla="*/ 559398 h 2990626"/>
              <a:gd name="connsiteX146" fmla="*/ 1516967 w 1839696"/>
              <a:gd name="connsiteY146" fmla="*/ 527125 h 2990626"/>
              <a:gd name="connsiteX147" fmla="*/ 1484694 w 1839696"/>
              <a:gd name="connsiteY147" fmla="*/ 505610 h 2990626"/>
              <a:gd name="connsiteX148" fmla="*/ 1441664 w 1839696"/>
              <a:gd name="connsiteY148" fmla="*/ 462579 h 2990626"/>
              <a:gd name="connsiteX149" fmla="*/ 1377118 w 1839696"/>
              <a:gd name="connsiteY149" fmla="*/ 430306 h 2990626"/>
              <a:gd name="connsiteX150" fmla="*/ 1301814 w 1839696"/>
              <a:gd name="connsiteY150" fmla="*/ 376518 h 2990626"/>
              <a:gd name="connsiteX151" fmla="*/ 1237268 w 1839696"/>
              <a:gd name="connsiteY151" fmla="*/ 355003 h 2990626"/>
              <a:gd name="connsiteX152" fmla="*/ 1172722 w 1839696"/>
              <a:gd name="connsiteY152" fmla="*/ 311972 h 2990626"/>
              <a:gd name="connsiteX153" fmla="*/ 1108176 w 1839696"/>
              <a:gd name="connsiteY153" fmla="*/ 258184 h 2990626"/>
              <a:gd name="connsiteX154" fmla="*/ 1075904 w 1839696"/>
              <a:gd name="connsiteY154" fmla="*/ 193638 h 2990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</a:cxnLst>
            <a:rect l="l" t="t" r="r" b="b"/>
            <a:pathLst>
              <a:path w="1839696" h="2990626">
                <a:moveTo>
                  <a:pt x="828478" y="0"/>
                </a:moveTo>
                <a:cubicBezTo>
                  <a:pt x="817720" y="17929"/>
                  <a:pt x="809591" y="37725"/>
                  <a:pt x="796205" y="53788"/>
                </a:cubicBezTo>
                <a:cubicBezTo>
                  <a:pt x="773479" y="81059"/>
                  <a:pt x="720901" y="129092"/>
                  <a:pt x="720901" y="129092"/>
                </a:cubicBezTo>
                <a:cubicBezTo>
                  <a:pt x="717315" y="139850"/>
                  <a:pt x="717228" y="152510"/>
                  <a:pt x="710144" y="161365"/>
                </a:cubicBezTo>
                <a:cubicBezTo>
                  <a:pt x="668812" y="213030"/>
                  <a:pt x="603309" y="264860"/>
                  <a:pt x="548779" y="301214"/>
                </a:cubicBezTo>
                <a:cubicBezTo>
                  <a:pt x="538021" y="308386"/>
                  <a:pt x="526438" y="314453"/>
                  <a:pt x="516506" y="322730"/>
                </a:cubicBezTo>
                <a:cubicBezTo>
                  <a:pt x="504819" y="332470"/>
                  <a:pt x="496613" y="346160"/>
                  <a:pt x="484233" y="355003"/>
                </a:cubicBezTo>
                <a:cubicBezTo>
                  <a:pt x="439964" y="386623"/>
                  <a:pt x="437486" y="364562"/>
                  <a:pt x="398172" y="408791"/>
                </a:cubicBezTo>
                <a:cubicBezTo>
                  <a:pt x="380993" y="428118"/>
                  <a:pt x="373426" y="455052"/>
                  <a:pt x="355141" y="473337"/>
                </a:cubicBezTo>
                <a:cubicBezTo>
                  <a:pt x="344383" y="484095"/>
                  <a:pt x="332208" y="493601"/>
                  <a:pt x="322868" y="505610"/>
                </a:cubicBezTo>
                <a:cubicBezTo>
                  <a:pt x="306993" y="526021"/>
                  <a:pt x="298122" y="551871"/>
                  <a:pt x="279838" y="570155"/>
                </a:cubicBezTo>
                <a:cubicBezTo>
                  <a:pt x="261955" y="588038"/>
                  <a:pt x="247664" y="599516"/>
                  <a:pt x="236807" y="623944"/>
                </a:cubicBezTo>
                <a:cubicBezTo>
                  <a:pt x="227596" y="644668"/>
                  <a:pt x="222464" y="666975"/>
                  <a:pt x="215292" y="688490"/>
                </a:cubicBezTo>
                <a:cubicBezTo>
                  <a:pt x="211706" y="699248"/>
                  <a:pt x="213969" y="714473"/>
                  <a:pt x="204534" y="720763"/>
                </a:cubicBezTo>
                <a:lnTo>
                  <a:pt x="172261" y="742278"/>
                </a:lnTo>
                <a:cubicBezTo>
                  <a:pt x="165089" y="770965"/>
                  <a:pt x="167148" y="803735"/>
                  <a:pt x="150746" y="828339"/>
                </a:cubicBezTo>
                <a:cubicBezTo>
                  <a:pt x="143574" y="839097"/>
                  <a:pt x="134482" y="848797"/>
                  <a:pt x="129231" y="860612"/>
                </a:cubicBezTo>
                <a:cubicBezTo>
                  <a:pt x="120020" y="881337"/>
                  <a:pt x="107715" y="925158"/>
                  <a:pt x="107715" y="925158"/>
                </a:cubicBezTo>
                <a:cubicBezTo>
                  <a:pt x="111301" y="971774"/>
                  <a:pt x="102748" y="1020977"/>
                  <a:pt x="118473" y="1065007"/>
                </a:cubicBezTo>
                <a:cubicBezTo>
                  <a:pt x="123446" y="1078931"/>
                  <a:pt x="147006" y="1072865"/>
                  <a:pt x="161504" y="1075765"/>
                </a:cubicBezTo>
                <a:cubicBezTo>
                  <a:pt x="182892" y="1080043"/>
                  <a:pt x="204589" y="1082621"/>
                  <a:pt x="226049" y="1086523"/>
                </a:cubicBezTo>
                <a:cubicBezTo>
                  <a:pt x="244039" y="1089794"/>
                  <a:pt x="261737" y="1094694"/>
                  <a:pt x="279838" y="1097280"/>
                </a:cubicBezTo>
                <a:cubicBezTo>
                  <a:pt x="419216" y="1117191"/>
                  <a:pt x="332125" y="1098704"/>
                  <a:pt x="462718" y="1118795"/>
                </a:cubicBezTo>
                <a:cubicBezTo>
                  <a:pt x="480790" y="1121575"/>
                  <a:pt x="498226" y="1129160"/>
                  <a:pt x="516506" y="1129553"/>
                </a:cubicBezTo>
                <a:cubicBezTo>
                  <a:pt x="832011" y="1136338"/>
                  <a:pt x="1147621" y="1136725"/>
                  <a:pt x="1463179" y="1140311"/>
                </a:cubicBezTo>
                <a:cubicBezTo>
                  <a:pt x="1477522" y="1158240"/>
                  <a:pt x="1489973" y="1177863"/>
                  <a:pt x="1506209" y="1194099"/>
                </a:cubicBezTo>
                <a:cubicBezTo>
                  <a:pt x="1515351" y="1203241"/>
                  <a:pt x="1535346" y="1203071"/>
                  <a:pt x="1538482" y="1215614"/>
                </a:cubicBezTo>
                <a:cubicBezTo>
                  <a:pt x="1543772" y="1236775"/>
                  <a:pt x="1534623" y="1259467"/>
                  <a:pt x="1527725" y="1280160"/>
                </a:cubicBezTo>
                <a:cubicBezTo>
                  <a:pt x="1515989" y="1315367"/>
                  <a:pt x="1500015" y="1313085"/>
                  <a:pt x="1473936" y="1333948"/>
                </a:cubicBezTo>
                <a:cubicBezTo>
                  <a:pt x="1466016" y="1340284"/>
                  <a:pt x="1461493" y="1350928"/>
                  <a:pt x="1452421" y="1355464"/>
                </a:cubicBezTo>
                <a:cubicBezTo>
                  <a:pt x="1432136" y="1365607"/>
                  <a:pt x="1387875" y="1376979"/>
                  <a:pt x="1387875" y="1376979"/>
                </a:cubicBezTo>
                <a:cubicBezTo>
                  <a:pt x="1377117" y="1387737"/>
                  <a:pt x="1368811" y="1401704"/>
                  <a:pt x="1355602" y="1409252"/>
                </a:cubicBezTo>
                <a:cubicBezTo>
                  <a:pt x="1342765" y="1416587"/>
                  <a:pt x="1326415" y="1414819"/>
                  <a:pt x="1312572" y="1420010"/>
                </a:cubicBezTo>
                <a:cubicBezTo>
                  <a:pt x="1297556" y="1425641"/>
                  <a:pt x="1283292" y="1433274"/>
                  <a:pt x="1269541" y="1441525"/>
                </a:cubicBezTo>
                <a:cubicBezTo>
                  <a:pt x="1247368" y="1454829"/>
                  <a:pt x="1223279" y="1466270"/>
                  <a:pt x="1204995" y="1484555"/>
                </a:cubicBezTo>
                <a:cubicBezTo>
                  <a:pt x="1184982" y="1504569"/>
                  <a:pt x="1178351" y="1514014"/>
                  <a:pt x="1151207" y="1527586"/>
                </a:cubicBezTo>
                <a:cubicBezTo>
                  <a:pt x="1141065" y="1532657"/>
                  <a:pt x="1129076" y="1533273"/>
                  <a:pt x="1118934" y="1538344"/>
                </a:cubicBezTo>
                <a:cubicBezTo>
                  <a:pt x="1107370" y="1544126"/>
                  <a:pt x="1097887" y="1553444"/>
                  <a:pt x="1086661" y="1559859"/>
                </a:cubicBezTo>
                <a:cubicBezTo>
                  <a:pt x="1072738" y="1567815"/>
                  <a:pt x="1056974" y="1572479"/>
                  <a:pt x="1043631" y="1581374"/>
                </a:cubicBezTo>
                <a:cubicBezTo>
                  <a:pt x="1035192" y="1587000"/>
                  <a:pt x="1030035" y="1596554"/>
                  <a:pt x="1022115" y="1602890"/>
                </a:cubicBezTo>
                <a:cubicBezTo>
                  <a:pt x="992324" y="1626722"/>
                  <a:pt x="991655" y="1623801"/>
                  <a:pt x="957569" y="1635163"/>
                </a:cubicBezTo>
                <a:cubicBezTo>
                  <a:pt x="950397" y="1645920"/>
                  <a:pt x="946150" y="1659359"/>
                  <a:pt x="936054" y="1667435"/>
                </a:cubicBezTo>
                <a:cubicBezTo>
                  <a:pt x="927199" y="1674519"/>
                  <a:pt x="913923" y="1673122"/>
                  <a:pt x="903781" y="1678193"/>
                </a:cubicBezTo>
                <a:cubicBezTo>
                  <a:pt x="892217" y="1683975"/>
                  <a:pt x="883072" y="1693926"/>
                  <a:pt x="871508" y="1699708"/>
                </a:cubicBezTo>
                <a:cubicBezTo>
                  <a:pt x="861366" y="1704779"/>
                  <a:pt x="849377" y="1705395"/>
                  <a:pt x="839235" y="1710466"/>
                </a:cubicBezTo>
                <a:cubicBezTo>
                  <a:pt x="775050" y="1742559"/>
                  <a:pt x="837314" y="1729678"/>
                  <a:pt x="753174" y="1785770"/>
                </a:cubicBezTo>
                <a:lnTo>
                  <a:pt x="720901" y="1807285"/>
                </a:lnTo>
                <a:cubicBezTo>
                  <a:pt x="717315" y="1818043"/>
                  <a:pt x="715978" y="1829834"/>
                  <a:pt x="710144" y="1839558"/>
                </a:cubicBezTo>
                <a:cubicBezTo>
                  <a:pt x="698156" y="1859537"/>
                  <a:pt x="673267" y="1869059"/>
                  <a:pt x="656355" y="1882588"/>
                </a:cubicBezTo>
                <a:cubicBezTo>
                  <a:pt x="601596" y="1926396"/>
                  <a:pt x="678547" y="1882251"/>
                  <a:pt x="591809" y="1925619"/>
                </a:cubicBezTo>
                <a:cubicBezTo>
                  <a:pt x="488853" y="2028575"/>
                  <a:pt x="620675" y="1906374"/>
                  <a:pt x="527264" y="1968650"/>
                </a:cubicBezTo>
                <a:cubicBezTo>
                  <a:pt x="514606" y="1977089"/>
                  <a:pt x="506678" y="1991184"/>
                  <a:pt x="494991" y="2000923"/>
                </a:cubicBezTo>
                <a:cubicBezTo>
                  <a:pt x="485059" y="2009200"/>
                  <a:pt x="472814" y="2014361"/>
                  <a:pt x="462718" y="2022438"/>
                </a:cubicBezTo>
                <a:cubicBezTo>
                  <a:pt x="440817" y="2039958"/>
                  <a:pt x="435664" y="2052260"/>
                  <a:pt x="419687" y="2076226"/>
                </a:cubicBezTo>
                <a:cubicBezTo>
                  <a:pt x="423273" y="2097741"/>
                  <a:pt x="416082" y="2124357"/>
                  <a:pt x="430445" y="2140772"/>
                </a:cubicBezTo>
                <a:cubicBezTo>
                  <a:pt x="438965" y="2150509"/>
                  <a:pt x="518657" y="2167512"/>
                  <a:pt x="538021" y="2173045"/>
                </a:cubicBezTo>
                <a:cubicBezTo>
                  <a:pt x="548924" y="2176160"/>
                  <a:pt x="558998" y="2182806"/>
                  <a:pt x="570294" y="2183803"/>
                </a:cubicBezTo>
                <a:cubicBezTo>
                  <a:pt x="820713" y="2205899"/>
                  <a:pt x="976507" y="2207742"/>
                  <a:pt x="1226511" y="2216075"/>
                </a:cubicBezTo>
                <a:cubicBezTo>
                  <a:pt x="1280453" y="2212479"/>
                  <a:pt x="1386830" y="2248247"/>
                  <a:pt x="1409391" y="2173045"/>
                </a:cubicBezTo>
                <a:cubicBezTo>
                  <a:pt x="1416677" y="2148758"/>
                  <a:pt x="1416562" y="2122842"/>
                  <a:pt x="1420148" y="2097741"/>
                </a:cubicBezTo>
                <a:cubicBezTo>
                  <a:pt x="1416562" y="2061882"/>
                  <a:pt x="1419989" y="2024609"/>
                  <a:pt x="1409391" y="1990165"/>
                </a:cubicBezTo>
                <a:cubicBezTo>
                  <a:pt x="1404917" y="1975624"/>
                  <a:pt x="1386858" y="1969579"/>
                  <a:pt x="1377118" y="1957892"/>
                </a:cubicBezTo>
                <a:cubicBezTo>
                  <a:pt x="1368841" y="1947960"/>
                  <a:pt x="1364744" y="1934761"/>
                  <a:pt x="1355602" y="1925619"/>
                </a:cubicBezTo>
                <a:cubicBezTo>
                  <a:pt x="1334748" y="1904766"/>
                  <a:pt x="1317304" y="1902096"/>
                  <a:pt x="1291056" y="1893346"/>
                </a:cubicBezTo>
                <a:cubicBezTo>
                  <a:pt x="1276713" y="1882588"/>
                  <a:pt x="1264062" y="1869091"/>
                  <a:pt x="1248026" y="1861073"/>
                </a:cubicBezTo>
                <a:cubicBezTo>
                  <a:pt x="1227741" y="1850931"/>
                  <a:pt x="1204995" y="1846730"/>
                  <a:pt x="1183480" y="1839558"/>
                </a:cubicBezTo>
                <a:cubicBezTo>
                  <a:pt x="1074978" y="1803391"/>
                  <a:pt x="1243311" y="1858584"/>
                  <a:pt x="1108176" y="1818043"/>
                </a:cubicBezTo>
                <a:cubicBezTo>
                  <a:pt x="1086454" y="1811526"/>
                  <a:pt x="1065146" y="1803699"/>
                  <a:pt x="1043631" y="1796527"/>
                </a:cubicBezTo>
                <a:cubicBezTo>
                  <a:pt x="990223" y="1743120"/>
                  <a:pt x="1010141" y="1747001"/>
                  <a:pt x="957569" y="1731981"/>
                </a:cubicBezTo>
                <a:cubicBezTo>
                  <a:pt x="943353" y="1727919"/>
                  <a:pt x="928882" y="1724810"/>
                  <a:pt x="914539" y="1721224"/>
                </a:cubicBezTo>
                <a:cubicBezTo>
                  <a:pt x="862599" y="1669282"/>
                  <a:pt x="928593" y="1732465"/>
                  <a:pt x="860751" y="1678193"/>
                </a:cubicBezTo>
                <a:cubicBezTo>
                  <a:pt x="852831" y="1671857"/>
                  <a:pt x="847027" y="1663171"/>
                  <a:pt x="839235" y="1656678"/>
                </a:cubicBezTo>
                <a:cubicBezTo>
                  <a:pt x="762518" y="1592747"/>
                  <a:pt x="823350" y="1651549"/>
                  <a:pt x="774689" y="1602890"/>
                </a:cubicBezTo>
                <a:cubicBezTo>
                  <a:pt x="767517" y="1584960"/>
                  <a:pt x="761810" y="1566373"/>
                  <a:pt x="753174" y="1549101"/>
                </a:cubicBezTo>
                <a:cubicBezTo>
                  <a:pt x="747392" y="1537537"/>
                  <a:pt x="738511" y="1527792"/>
                  <a:pt x="731659" y="1516828"/>
                </a:cubicBezTo>
                <a:cubicBezTo>
                  <a:pt x="720577" y="1499097"/>
                  <a:pt x="711931" y="1479767"/>
                  <a:pt x="699386" y="1463040"/>
                </a:cubicBezTo>
                <a:cubicBezTo>
                  <a:pt x="690258" y="1450869"/>
                  <a:pt x="678888" y="1440401"/>
                  <a:pt x="667113" y="1430767"/>
                </a:cubicBezTo>
                <a:cubicBezTo>
                  <a:pt x="585358" y="1363876"/>
                  <a:pt x="610841" y="1376150"/>
                  <a:pt x="548779" y="1355464"/>
                </a:cubicBezTo>
                <a:cubicBezTo>
                  <a:pt x="541607" y="1348292"/>
                  <a:pt x="535703" y="1339574"/>
                  <a:pt x="527264" y="1333948"/>
                </a:cubicBezTo>
                <a:cubicBezTo>
                  <a:pt x="489424" y="1308721"/>
                  <a:pt x="463418" y="1308410"/>
                  <a:pt x="419687" y="1290918"/>
                </a:cubicBezTo>
                <a:cubicBezTo>
                  <a:pt x="343031" y="1260256"/>
                  <a:pt x="409150" y="1280287"/>
                  <a:pt x="333626" y="1237130"/>
                </a:cubicBezTo>
                <a:cubicBezTo>
                  <a:pt x="303174" y="1219729"/>
                  <a:pt x="219197" y="1217243"/>
                  <a:pt x="204534" y="1215614"/>
                </a:cubicBezTo>
                <a:cubicBezTo>
                  <a:pt x="199835" y="1217628"/>
                  <a:pt x="112900" y="1249476"/>
                  <a:pt x="96958" y="1269403"/>
                </a:cubicBezTo>
                <a:cubicBezTo>
                  <a:pt x="55232" y="1321560"/>
                  <a:pt x="124341" y="1288961"/>
                  <a:pt x="53927" y="1312433"/>
                </a:cubicBezTo>
                <a:cubicBezTo>
                  <a:pt x="28698" y="1388119"/>
                  <a:pt x="61534" y="1294684"/>
                  <a:pt x="21654" y="1387737"/>
                </a:cubicBezTo>
                <a:cubicBezTo>
                  <a:pt x="17187" y="1398160"/>
                  <a:pt x="14482" y="1409252"/>
                  <a:pt x="10896" y="1420010"/>
                </a:cubicBezTo>
                <a:cubicBezTo>
                  <a:pt x="-137" y="1640673"/>
                  <a:pt x="-6757" y="1629652"/>
                  <a:pt x="10896" y="1850315"/>
                </a:cubicBezTo>
                <a:cubicBezTo>
                  <a:pt x="12354" y="1868542"/>
                  <a:pt x="18068" y="1886174"/>
                  <a:pt x="21654" y="1904104"/>
                </a:cubicBezTo>
                <a:cubicBezTo>
                  <a:pt x="25240" y="1979407"/>
                  <a:pt x="24087" y="2055086"/>
                  <a:pt x="32412" y="2130014"/>
                </a:cubicBezTo>
                <a:cubicBezTo>
                  <a:pt x="34916" y="2152554"/>
                  <a:pt x="35057" y="2181980"/>
                  <a:pt x="53927" y="2194560"/>
                </a:cubicBezTo>
                <a:lnTo>
                  <a:pt x="86200" y="2216075"/>
                </a:lnTo>
                <a:cubicBezTo>
                  <a:pt x="93372" y="2234005"/>
                  <a:pt x="95353" y="2255029"/>
                  <a:pt x="107715" y="2269864"/>
                </a:cubicBezTo>
                <a:cubicBezTo>
                  <a:pt x="114974" y="2278575"/>
                  <a:pt x="131970" y="2272603"/>
                  <a:pt x="139988" y="2280621"/>
                </a:cubicBezTo>
                <a:cubicBezTo>
                  <a:pt x="148006" y="2288639"/>
                  <a:pt x="143279" y="2304360"/>
                  <a:pt x="150746" y="2312894"/>
                </a:cubicBezTo>
                <a:cubicBezTo>
                  <a:pt x="169189" y="2333971"/>
                  <a:pt x="195488" y="2346879"/>
                  <a:pt x="215292" y="2366683"/>
                </a:cubicBezTo>
                <a:cubicBezTo>
                  <a:pt x="224434" y="2375825"/>
                  <a:pt x="226875" y="2390678"/>
                  <a:pt x="236807" y="2398955"/>
                </a:cubicBezTo>
                <a:cubicBezTo>
                  <a:pt x="249127" y="2409221"/>
                  <a:pt x="266788" y="2411150"/>
                  <a:pt x="279838" y="2420471"/>
                </a:cubicBezTo>
                <a:cubicBezTo>
                  <a:pt x="320820" y="2449744"/>
                  <a:pt x="307660" y="2459049"/>
                  <a:pt x="344384" y="2495774"/>
                </a:cubicBezTo>
                <a:cubicBezTo>
                  <a:pt x="353526" y="2504916"/>
                  <a:pt x="366135" y="2509775"/>
                  <a:pt x="376656" y="2517290"/>
                </a:cubicBezTo>
                <a:cubicBezTo>
                  <a:pt x="391246" y="2527711"/>
                  <a:pt x="406194" y="2537756"/>
                  <a:pt x="419687" y="2549563"/>
                </a:cubicBezTo>
                <a:cubicBezTo>
                  <a:pt x="434953" y="2562920"/>
                  <a:pt x="447557" y="2579117"/>
                  <a:pt x="462718" y="2592593"/>
                </a:cubicBezTo>
                <a:cubicBezTo>
                  <a:pt x="479879" y="2607847"/>
                  <a:pt x="500270" y="2619388"/>
                  <a:pt x="516506" y="2635624"/>
                </a:cubicBezTo>
                <a:cubicBezTo>
                  <a:pt x="588220" y="2707339"/>
                  <a:pt x="484236" y="2632041"/>
                  <a:pt x="570294" y="2689412"/>
                </a:cubicBezTo>
                <a:cubicBezTo>
                  <a:pt x="587273" y="2723372"/>
                  <a:pt x="608872" y="2771019"/>
                  <a:pt x="634840" y="2796988"/>
                </a:cubicBezTo>
                <a:cubicBezTo>
                  <a:pt x="642012" y="2804160"/>
                  <a:pt x="647658" y="2813286"/>
                  <a:pt x="656355" y="2818504"/>
                </a:cubicBezTo>
                <a:cubicBezTo>
                  <a:pt x="666079" y="2824338"/>
                  <a:pt x="677870" y="2825675"/>
                  <a:pt x="688628" y="2829261"/>
                </a:cubicBezTo>
                <a:lnTo>
                  <a:pt x="785447" y="2904565"/>
                </a:lnTo>
                <a:cubicBezTo>
                  <a:pt x="799658" y="2915497"/>
                  <a:pt x="815800" y="2924160"/>
                  <a:pt x="828478" y="2936838"/>
                </a:cubicBezTo>
                <a:cubicBezTo>
                  <a:pt x="839236" y="2947596"/>
                  <a:pt x="847452" y="2961723"/>
                  <a:pt x="860751" y="2969111"/>
                </a:cubicBezTo>
                <a:cubicBezTo>
                  <a:pt x="880576" y="2980125"/>
                  <a:pt x="925296" y="2990626"/>
                  <a:pt x="925296" y="2990626"/>
                </a:cubicBezTo>
                <a:cubicBezTo>
                  <a:pt x="982670" y="2983454"/>
                  <a:pt x="1040721" y="2980451"/>
                  <a:pt x="1097419" y="2969111"/>
                </a:cubicBezTo>
                <a:cubicBezTo>
                  <a:pt x="1113144" y="2965966"/>
                  <a:pt x="1125709" y="2953912"/>
                  <a:pt x="1140449" y="2947595"/>
                </a:cubicBezTo>
                <a:cubicBezTo>
                  <a:pt x="1251281" y="2900095"/>
                  <a:pt x="1072995" y="2986701"/>
                  <a:pt x="1215753" y="2915323"/>
                </a:cubicBezTo>
                <a:cubicBezTo>
                  <a:pt x="1233682" y="2886636"/>
                  <a:pt x="1251379" y="2857802"/>
                  <a:pt x="1269541" y="2829261"/>
                </a:cubicBezTo>
                <a:cubicBezTo>
                  <a:pt x="1276482" y="2818353"/>
                  <a:pt x="1283884" y="2807746"/>
                  <a:pt x="1291056" y="2796988"/>
                </a:cubicBezTo>
                <a:lnTo>
                  <a:pt x="1312572" y="2764715"/>
                </a:lnTo>
                <a:cubicBezTo>
                  <a:pt x="1316158" y="2753958"/>
                  <a:pt x="1317039" y="2741878"/>
                  <a:pt x="1323329" y="2732443"/>
                </a:cubicBezTo>
                <a:cubicBezTo>
                  <a:pt x="1349234" y="2693586"/>
                  <a:pt x="1356125" y="2706435"/>
                  <a:pt x="1387875" y="2678654"/>
                </a:cubicBezTo>
                <a:cubicBezTo>
                  <a:pt x="1406957" y="2661957"/>
                  <a:pt x="1423734" y="2642796"/>
                  <a:pt x="1441664" y="2624866"/>
                </a:cubicBezTo>
                <a:cubicBezTo>
                  <a:pt x="1452422" y="2614108"/>
                  <a:pt x="1464808" y="2604764"/>
                  <a:pt x="1473936" y="2592593"/>
                </a:cubicBezTo>
                <a:cubicBezTo>
                  <a:pt x="1497679" y="2560936"/>
                  <a:pt x="1508515" y="2542263"/>
                  <a:pt x="1538482" y="2517290"/>
                </a:cubicBezTo>
                <a:cubicBezTo>
                  <a:pt x="1548414" y="2509013"/>
                  <a:pt x="1561025" y="2504288"/>
                  <a:pt x="1570755" y="2495774"/>
                </a:cubicBezTo>
                <a:cubicBezTo>
                  <a:pt x="1589837" y="2479077"/>
                  <a:pt x="1603447" y="2456051"/>
                  <a:pt x="1624544" y="2441986"/>
                </a:cubicBezTo>
                <a:cubicBezTo>
                  <a:pt x="1665255" y="2414845"/>
                  <a:pt x="1647674" y="2429613"/>
                  <a:pt x="1678332" y="2398955"/>
                </a:cubicBezTo>
                <a:cubicBezTo>
                  <a:pt x="1685504" y="2377440"/>
                  <a:pt x="1696119" y="2356780"/>
                  <a:pt x="1699847" y="2334410"/>
                </a:cubicBezTo>
                <a:cubicBezTo>
                  <a:pt x="1703433" y="2312895"/>
                  <a:pt x="1706327" y="2291253"/>
                  <a:pt x="1710605" y="2269864"/>
                </a:cubicBezTo>
                <a:cubicBezTo>
                  <a:pt x="1717360" y="2236086"/>
                  <a:pt x="1721865" y="2225325"/>
                  <a:pt x="1732120" y="2194560"/>
                </a:cubicBezTo>
                <a:cubicBezTo>
                  <a:pt x="1735706" y="2165873"/>
                  <a:pt x="1742878" y="2137409"/>
                  <a:pt x="1742878" y="2108499"/>
                </a:cubicBezTo>
                <a:cubicBezTo>
                  <a:pt x="1742878" y="2033110"/>
                  <a:pt x="1737902" y="1957755"/>
                  <a:pt x="1732120" y="1882588"/>
                </a:cubicBezTo>
                <a:cubicBezTo>
                  <a:pt x="1730603" y="1862867"/>
                  <a:pt x="1715980" y="1807269"/>
                  <a:pt x="1710605" y="1785770"/>
                </a:cubicBezTo>
                <a:cubicBezTo>
                  <a:pt x="1714191" y="1717638"/>
                  <a:pt x="1713233" y="1649114"/>
                  <a:pt x="1721362" y="1581374"/>
                </a:cubicBezTo>
                <a:cubicBezTo>
                  <a:pt x="1724064" y="1558856"/>
                  <a:pt x="1737378" y="1538830"/>
                  <a:pt x="1742878" y="1516828"/>
                </a:cubicBezTo>
                <a:cubicBezTo>
                  <a:pt x="1746464" y="1502485"/>
                  <a:pt x="1749387" y="1487959"/>
                  <a:pt x="1753635" y="1473798"/>
                </a:cubicBezTo>
                <a:cubicBezTo>
                  <a:pt x="1760152" y="1452075"/>
                  <a:pt x="1769651" y="1431254"/>
                  <a:pt x="1775151" y="1409252"/>
                </a:cubicBezTo>
                <a:lnTo>
                  <a:pt x="1785908" y="1366221"/>
                </a:lnTo>
                <a:cubicBezTo>
                  <a:pt x="1789494" y="1333948"/>
                  <a:pt x="1793853" y="1301752"/>
                  <a:pt x="1796666" y="1269403"/>
                </a:cubicBezTo>
                <a:cubicBezTo>
                  <a:pt x="1801026" y="1219262"/>
                  <a:pt x="1801866" y="1168818"/>
                  <a:pt x="1807424" y="1118795"/>
                </a:cubicBezTo>
                <a:cubicBezTo>
                  <a:pt x="1810482" y="1091272"/>
                  <a:pt x="1821520" y="1069460"/>
                  <a:pt x="1828939" y="1043492"/>
                </a:cubicBezTo>
                <a:cubicBezTo>
                  <a:pt x="1833001" y="1029276"/>
                  <a:pt x="1836110" y="1014805"/>
                  <a:pt x="1839696" y="1000461"/>
                </a:cubicBezTo>
                <a:cubicBezTo>
                  <a:pt x="1836110" y="953845"/>
                  <a:pt x="1837064" y="906655"/>
                  <a:pt x="1828939" y="860612"/>
                </a:cubicBezTo>
                <a:cubicBezTo>
                  <a:pt x="1826152" y="844819"/>
                  <a:pt x="1815923" y="831180"/>
                  <a:pt x="1807424" y="817581"/>
                </a:cubicBezTo>
                <a:cubicBezTo>
                  <a:pt x="1771394" y="759933"/>
                  <a:pt x="1778309" y="785408"/>
                  <a:pt x="1732120" y="731520"/>
                </a:cubicBezTo>
                <a:cubicBezTo>
                  <a:pt x="1683016" y="674232"/>
                  <a:pt x="1742281" y="722929"/>
                  <a:pt x="1678332" y="666974"/>
                </a:cubicBezTo>
                <a:cubicBezTo>
                  <a:pt x="1661052" y="651854"/>
                  <a:pt x="1640780" y="640180"/>
                  <a:pt x="1624544" y="623944"/>
                </a:cubicBezTo>
                <a:cubicBezTo>
                  <a:pt x="1615402" y="614802"/>
                  <a:pt x="1612845" y="600085"/>
                  <a:pt x="1603028" y="591671"/>
                </a:cubicBezTo>
                <a:cubicBezTo>
                  <a:pt x="1587153" y="578064"/>
                  <a:pt x="1565967" y="571943"/>
                  <a:pt x="1549240" y="559398"/>
                </a:cubicBezTo>
                <a:cubicBezTo>
                  <a:pt x="1537069" y="550270"/>
                  <a:pt x="1528654" y="536864"/>
                  <a:pt x="1516967" y="527125"/>
                </a:cubicBezTo>
                <a:cubicBezTo>
                  <a:pt x="1507035" y="518848"/>
                  <a:pt x="1494510" y="514024"/>
                  <a:pt x="1484694" y="505610"/>
                </a:cubicBezTo>
                <a:cubicBezTo>
                  <a:pt x="1469293" y="492409"/>
                  <a:pt x="1458282" y="474212"/>
                  <a:pt x="1441664" y="462579"/>
                </a:cubicBezTo>
                <a:cubicBezTo>
                  <a:pt x="1421958" y="448784"/>
                  <a:pt x="1397745" y="442682"/>
                  <a:pt x="1377118" y="430306"/>
                </a:cubicBezTo>
                <a:cubicBezTo>
                  <a:pt x="1365765" y="423494"/>
                  <a:pt x="1318704" y="384025"/>
                  <a:pt x="1301814" y="376518"/>
                </a:cubicBezTo>
                <a:cubicBezTo>
                  <a:pt x="1281090" y="367307"/>
                  <a:pt x="1258783" y="362175"/>
                  <a:pt x="1237268" y="355003"/>
                </a:cubicBezTo>
                <a:cubicBezTo>
                  <a:pt x="1162164" y="279899"/>
                  <a:pt x="1245376" y="353489"/>
                  <a:pt x="1172722" y="311972"/>
                </a:cubicBezTo>
                <a:cubicBezTo>
                  <a:pt x="1142891" y="294925"/>
                  <a:pt x="1130314" y="280320"/>
                  <a:pt x="1108176" y="258184"/>
                </a:cubicBezTo>
                <a:cubicBezTo>
                  <a:pt x="1085527" y="190236"/>
                  <a:pt x="1109340" y="193638"/>
                  <a:pt x="1075904" y="193638"/>
                </a:cubicBezTo>
              </a:path>
            </a:pathLst>
          </a:custGeom>
          <a:noFill/>
          <a:ln w="63500" cmpd="sng">
            <a:solidFill>
              <a:schemeClr val="accent1">
                <a:lumMod val="75000"/>
                <a:alpha val="57000"/>
              </a:schemeClr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390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9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9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14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13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10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1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9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1" grpId="0"/>
      <p:bldP spid="112" grpId="0"/>
      <p:bldP spid="113" grpId="0" animBg="1"/>
      <p:bldP spid="114" grpId="0" animBg="1"/>
      <p:bldP spid="145" grpId="0"/>
      <p:bldP spid="166" grpId="0"/>
      <p:bldP spid="167" grpId="0" animBg="1"/>
      <p:bldP spid="168" grpId="0" animBg="1"/>
      <p:bldP spid="16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2CADB4-EFA1-6344-C4DC-3A433F8748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 for finding EC in O(|E| + |V|)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E5FDAA-B64D-17E2-2AEA-FC233BE1D8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109728" indent="0">
              <a:buNone/>
            </a:pPr>
            <a:r>
              <a:rPr lang="en-US" sz="2400" dirty="0"/>
              <a:t>Won’t have you find EP/EC on assessments, will ask conceptual questions like previous slides</a:t>
            </a:r>
          </a:p>
          <a:p>
            <a:pPr marL="109728" indent="0">
              <a:buNone/>
            </a:pPr>
            <a:r>
              <a:rPr lang="en-US" sz="2400" dirty="0"/>
              <a:t>Algorithm here for your curiosity</a:t>
            </a:r>
          </a:p>
          <a:p>
            <a:pPr marL="109728" indent="0">
              <a:buNone/>
            </a:pPr>
            <a:r>
              <a:rPr lang="en-US" sz="2400" b="1" dirty="0"/>
              <a:t>Given undirected unweighted </a:t>
            </a:r>
            <a:r>
              <a:rPr lang="en-US" sz="2400" b="1" dirty="0">
                <a:solidFill>
                  <a:srgbClr val="C00000"/>
                </a:solidFill>
              </a:rPr>
              <a:t>G=(V,E)</a:t>
            </a:r>
          </a:p>
          <a:p>
            <a:pPr marL="109728" indent="0">
              <a:spcBef>
                <a:spcPts val="1800"/>
              </a:spcBef>
              <a:buNone/>
            </a:pPr>
            <a:r>
              <a:rPr lang="en-US" sz="2300" b="1" dirty="0"/>
              <a:t>1) </a:t>
            </a:r>
            <a:r>
              <a:rPr lang="en-US" sz="2300" b="1" i="1" dirty="0">
                <a:solidFill>
                  <a:srgbClr val="0070C0"/>
                </a:solidFill>
              </a:rPr>
              <a:t>Start with empty </a:t>
            </a:r>
            <a:r>
              <a:rPr lang="en-US" sz="2300" b="1" i="1" dirty="0" err="1">
                <a:solidFill>
                  <a:srgbClr val="C00000"/>
                </a:solidFill>
              </a:rPr>
              <a:t>tmp</a:t>
            </a:r>
            <a:r>
              <a:rPr lang="en-US" sz="2300" b="1" i="1" dirty="0">
                <a:solidFill>
                  <a:srgbClr val="0070C0"/>
                </a:solidFill>
              </a:rPr>
              <a:t> stack, empty </a:t>
            </a:r>
            <a:r>
              <a:rPr lang="en-US" sz="2300" b="1" i="1" dirty="0">
                <a:solidFill>
                  <a:srgbClr val="C00000"/>
                </a:solidFill>
              </a:rPr>
              <a:t>EC </a:t>
            </a:r>
            <a:r>
              <a:rPr lang="en-US" sz="2300" b="1" i="1" dirty="0">
                <a:solidFill>
                  <a:srgbClr val="0070C0"/>
                </a:solidFill>
              </a:rPr>
              <a:t>stack</a:t>
            </a:r>
          </a:p>
          <a:p>
            <a:pPr marL="109728" indent="0">
              <a:buNone/>
            </a:pPr>
            <a:r>
              <a:rPr lang="en-US" sz="2100" b="1" dirty="0"/>
              <a:t>    If 0 odd nodes pick any as </a:t>
            </a:r>
            <a:r>
              <a:rPr lang="en-US" sz="2100" b="1" dirty="0" err="1">
                <a:solidFill>
                  <a:srgbClr val="C00000"/>
                </a:solidFill>
              </a:rPr>
              <a:t>cn</a:t>
            </a:r>
            <a:r>
              <a:rPr lang="en-US" sz="2100" b="1" dirty="0"/>
              <a:t>, the </a:t>
            </a:r>
            <a:r>
              <a:rPr lang="en-US" sz="2100" b="1" dirty="0" err="1"/>
              <a:t>curr</a:t>
            </a:r>
            <a:r>
              <a:rPr lang="en-US" sz="2100" b="1" dirty="0"/>
              <a:t> node</a:t>
            </a:r>
          </a:p>
          <a:p>
            <a:pPr marL="109728" indent="0">
              <a:buNone/>
            </a:pPr>
            <a:r>
              <a:rPr lang="en-US" sz="2100" b="1" dirty="0"/>
              <a:t>    else if 2 odd nodes pick one odd as </a:t>
            </a:r>
            <a:r>
              <a:rPr lang="en-US" sz="2100" b="1" dirty="0" err="1">
                <a:solidFill>
                  <a:srgbClr val="C00000"/>
                </a:solidFill>
              </a:rPr>
              <a:t>cn</a:t>
            </a:r>
            <a:r>
              <a:rPr lang="en-US" sz="2100" b="1" dirty="0"/>
              <a:t>, the </a:t>
            </a:r>
            <a:r>
              <a:rPr lang="en-US" sz="2100" b="1" dirty="0" err="1"/>
              <a:t>curr</a:t>
            </a:r>
            <a:r>
              <a:rPr lang="en-US" sz="2100" b="1" dirty="0"/>
              <a:t> node</a:t>
            </a:r>
          </a:p>
          <a:p>
            <a:pPr marL="109728" indent="0">
              <a:buNone/>
            </a:pPr>
            <a:r>
              <a:rPr lang="en-US" sz="2100" b="1" dirty="0"/>
              <a:t>    else no EP/EC: end</a:t>
            </a:r>
          </a:p>
          <a:p>
            <a:pPr marL="109728" indent="0">
              <a:spcBef>
                <a:spcPts val="1800"/>
              </a:spcBef>
              <a:buNone/>
            </a:pPr>
            <a:r>
              <a:rPr lang="en-US" sz="2300" b="1" dirty="0"/>
              <a:t>2) </a:t>
            </a:r>
            <a:r>
              <a:rPr lang="en-US" sz="2300" b="1" i="1" dirty="0">
                <a:solidFill>
                  <a:srgbClr val="0070C0"/>
                </a:solidFill>
              </a:rPr>
              <a:t>If </a:t>
            </a:r>
            <a:r>
              <a:rPr lang="en-US" sz="2300" b="1" i="1" dirty="0" err="1">
                <a:solidFill>
                  <a:srgbClr val="C00000"/>
                </a:solidFill>
              </a:rPr>
              <a:t>cn</a:t>
            </a:r>
            <a:r>
              <a:rPr lang="en-US" sz="2300" b="1" i="1" dirty="0">
                <a:solidFill>
                  <a:srgbClr val="C00000"/>
                </a:solidFill>
              </a:rPr>
              <a:t> </a:t>
            </a:r>
            <a:r>
              <a:rPr lang="en-US" sz="2300" b="1" i="1" dirty="0">
                <a:solidFill>
                  <a:srgbClr val="0070C0"/>
                </a:solidFill>
              </a:rPr>
              <a:t>has no neighbors:</a:t>
            </a:r>
          </a:p>
          <a:p>
            <a:pPr marL="365760" lvl="1" indent="0">
              <a:buNone/>
            </a:pPr>
            <a:r>
              <a:rPr lang="en-US" sz="2000" b="1" dirty="0"/>
              <a:t>    push </a:t>
            </a:r>
            <a:r>
              <a:rPr lang="en-US" sz="2000" b="1" dirty="0" err="1">
                <a:solidFill>
                  <a:srgbClr val="C00000"/>
                </a:solidFill>
              </a:rPr>
              <a:t>cn</a:t>
            </a:r>
            <a:r>
              <a:rPr lang="en-US" sz="2000" b="1" dirty="0"/>
              <a:t> to </a:t>
            </a:r>
            <a:r>
              <a:rPr lang="en-US" sz="2000" b="1" dirty="0">
                <a:solidFill>
                  <a:srgbClr val="C00000"/>
                </a:solidFill>
              </a:rPr>
              <a:t>EC</a:t>
            </a:r>
            <a:r>
              <a:rPr lang="en-US" sz="2000" b="1" dirty="0"/>
              <a:t> stack</a:t>
            </a:r>
          </a:p>
          <a:p>
            <a:pPr marL="365760" lvl="1" indent="0">
              <a:buNone/>
            </a:pPr>
            <a:r>
              <a:rPr lang="en-US" sz="2000" b="1" dirty="0"/>
              <a:t>    </a:t>
            </a:r>
            <a:r>
              <a:rPr lang="en-US" sz="2000" b="1" dirty="0" err="1">
                <a:solidFill>
                  <a:srgbClr val="C00000"/>
                </a:solidFill>
              </a:rPr>
              <a:t>cn</a:t>
            </a:r>
            <a:r>
              <a:rPr lang="en-US" sz="2000" b="1" dirty="0"/>
              <a:t> = pop </a:t>
            </a:r>
            <a:r>
              <a:rPr lang="en-US" sz="2000" b="1" dirty="0" err="1">
                <a:solidFill>
                  <a:srgbClr val="C00000"/>
                </a:solidFill>
              </a:rPr>
              <a:t>tmp</a:t>
            </a:r>
            <a:r>
              <a:rPr lang="en-US" sz="2000" b="1" dirty="0"/>
              <a:t> stack</a:t>
            </a:r>
          </a:p>
          <a:p>
            <a:pPr marL="109728" indent="0">
              <a:buNone/>
            </a:pPr>
            <a:r>
              <a:rPr lang="en-US" sz="2400" b="1" dirty="0"/>
              <a:t>    </a:t>
            </a:r>
            <a:r>
              <a:rPr lang="en-US" sz="2300" b="1" i="1" dirty="0">
                <a:solidFill>
                  <a:srgbClr val="0070C0"/>
                </a:solidFill>
              </a:rPr>
              <a:t>Else // </a:t>
            </a:r>
            <a:r>
              <a:rPr lang="en-US" sz="2300" b="1" i="1" dirty="0" err="1">
                <a:solidFill>
                  <a:srgbClr val="0070C0"/>
                </a:solidFill>
              </a:rPr>
              <a:t>cn</a:t>
            </a:r>
            <a:r>
              <a:rPr lang="en-US" sz="2300" b="1" i="1" dirty="0">
                <a:solidFill>
                  <a:srgbClr val="0070C0"/>
                </a:solidFill>
              </a:rPr>
              <a:t> has neighbors</a:t>
            </a:r>
          </a:p>
          <a:p>
            <a:pPr marL="365760" lvl="1" indent="0">
              <a:buNone/>
            </a:pPr>
            <a:r>
              <a:rPr lang="en-US" sz="2000" b="1" dirty="0"/>
              <a:t>    push </a:t>
            </a:r>
            <a:r>
              <a:rPr lang="en-US" sz="2000" b="1" dirty="0" err="1">
                <a:solidFill>
                  <a:srgbClr val="C00000"/>
                </a:solidFill>
              </a:rPr>
              <a:t>cn</a:t>
            </a:r>
            <a:r>
              <a:rPr lang="en-US" sz="2000" b="1" dirty="0"/>
              <a:t> to </a:t>
            </a:r>
            <a:r>
              <a:rPr lang="en-US" sz="2000" b="1" dirty="0" err="1">
                <a:solidFill>
                  <a:srgbClr val="C00000"/>
                </a:solidFill>
              </a:rPr>
              <a:t>tmp</a:t>
            </a:r>
            <a:r>
              <a:rPr lang="en-US" sz="2000" b="1" dirty="0"/>
              <a:t> stack</a:t>
            </a:r>
          </a:p>
          <a:p>
            <a:pPr marL="365760" lvl="1" indent="0">
              <a:buNone/>
            </a:pPr>
            <a:r>
              <a:rPr lang="en-US" sz="2000" b="1" dirty="0"/>
              <a:t>    pick any neighbor </a:t>
            </a:r>
            <a:r>
              <a:rPr lang="en-US" sz="2000" b="1" dirty="0" err="1">
                <a:solidFill>
                  <a:srgbClr val="C00000"/>
                </a:solidFill>
              </a:rPr>
              <a:t>nb</a:t>
            </a:r>
            <a:r>
              <a:rPr lang="en-US" sz="2000" b="1" dirty="0"/>
              <a:t> of </a:t>
            </a:r>
            <a:r>
              <a:rPr lang="en-US" sz="2000" b="1" dirty="0" err="1">
                <a:solidFill>
                  <a:srgbClr val="C00000"/>
                </a:solidFill>
              </a:rPr>
              <a:t>cn</a:t>
            </a:r>
            <a:endParaRPr lang="en-US" sz="2000" b="1" dirty="0">
              <a:solidFill>
                <a:srgbClr val="C00000"/>
              </a:solidFill>
            </a:endParaRPr>
          </a:p>
          <a:p>
            <a:pPr marL="365760" lvl="1" indent="0">
              <a:buNone/>
            </a:pPr>
            <a:r>
              <a:rPr lang="en-US" sz="2000" b="1" dirty="0"/>
              <a:t>    remove edge </a:t>
            </a:r>
            <a:r>
              <a:rPr lang="en-US" sz="2000" b="1" dirty="0">
                <a:solidFill>
                  <a:srgbClr val="C00000"/>
                </a:solidFill>
              </a:rPr>
              <a:t>(</a:t>
            </a:r>
            <a:r>
              <a:rPr lang="en-US" sz="2000" b="1" dirty="0" err="1">
                <a:solidFill>
                  <a:srgbClr val="C00000"/>
                </a:solidFill>
              </a:rPr>
              <a:t>cn,nb</a:t>
            </a:r>
            <a:r>
              <a:rPr lang="en-US" sz="2000" b="1" dirty="0">
                <a:solidFill>
                  <a:srgbClr val="C00000"/>
                </a:solidFill>
              </a:rPr>
              <a:t>)</a:t>
            </a:r>
          </a:p>
          <a:p>
            <a:pPr marL="365760" lvl="1" indent="0">
              <a:buNone/>
            </a:pPr>
            <a:r>
              <a:rPr lang="en-US" sz="2000" b="1" dirty="0"/>
              <a:t>    make</a:t>
            </a:r>
            <a:r>
              <a:rPr lang="en-US" sz="2000" b="1" dirty="0">
                <a:solidFill>
                  <a:srgbClr val="C00000"/>
                </a:solidFill>
              </a:rPr>
              <a:t> </a:t>
            </a:r>
            <a:r>
              <a:rPr lang="en-US" sz="2000" b="1" dirty="0" err="1">
                <a:solidFill>
                  <a:srgbClr val="C00000"/>
                </a:solidFill>
              </a:rPr>
              <a:t>nb</a:t>
            </a:r>
            <a:r>
              <a:rPr lang="en-US" sz="2000" b="1" dirty="0">
                <a:solidFill>
                  <a:srgbClr val="C00000"/>
                </a:solidFill>
              </a:rPr>
              <a:t> </a:t>
            </a:r>
            <a:r>
              <a:rPr lang="en-US" sz="2000" b="1" dirty="0"/>
              <a:t>the new </a:t>
            </a:r>
            <a:r>
              <a:rPr lang="en-US" sz="2000" b="1" dirty="0" err="1">
                <a:solidFill>
                  <a:srgbClr val="C00000"/>
                </a:solidFill>
              </a:rPr>
              <a:t>cn</a:t>
            </a:r>
            <a:endParaRPr lang="en-US" sz="2000" b="1" dirty="0">
              <a:solidFill>
                <a:srgbClr val="C00000"/>
              </a:solidFill>
            </a:endParaRPr>
          </a:p>
          <a:p>
            <a:pPr marL="109728" indent="0">
              <a:spcBef>
                <a:spcPts val="1800"/>
              </a:spcBef>
              <a:buNone/>
            </a:pPr>
            <a:r>
              <a:rPr lang="en-US" sz="2300" b="1" dirty="0"/>
              <a:t>3</a:t>
            </a:r>
            <a:r>
              <a:rPr lang="en-US" sz="2300" b="1" i="1" dirty="0"/>
              <a:t>) </a:t>
            </a:r>
            <a:r>
              <a:rPr lang="en-US" sz="2300" b="1" i="1" dirty="0">
                <a:solidFill>
                  <a:srgbClr val="0070C0"/>
                </a:solidFill>
              </a:rPr>
              <a:t>Repeat step 2 until </a:t>
            </a:r>
          </a:p>
          <a:p>
            <a:pPr marL="365760" lvl="1" indent="0">
              <a:buNone/>
            </a:pPr>
            <a:r>
              <a:rPr lang="en-US" sz="2000" b="1" dirty="0"/>
              <a:t>    </a:t>
            </a:r>
            <a:r>
              <a:rPr lang="en-US" sz="2000" b="1" dirty="0" err="1"/>
              <a:t>cn</a:t>
            </a:r>
            <a:r>
              <a:rPr lang="en-US" sz="2000" b="1" dirty="0"/>
              <a:t> has no neighbors and </a:t>
            </a:r>
            <a:r>
              <a:rPr lang="en-US" sz="2000" b="1" dirty="0" err="1">
                <a:solidFill>
                  <a:srgbClr val="C00000"/>
                </a:solidFill>
              </a:rPr>
              <a:t>tmp</a:t>
            </a:r>
            <a:r>
              <a:rPr lang="en-US" sz="2000" b="1" dirty="0">
                <a:solidFill>
                  <a:srgbClr val="C00000"/>
                </a:solidFill>
              </a:rPr>
              <a:t> </a:t>
            </a:r>
            <a:r>
              <a:rPr lang="en-US" sz="2000" b="1" dirty="0"/>
              <a:t>stack is empty</a:t>
            </a:r>
          </a:p>
        </p:txBody>
      </p:sp>
    </p:spTree>
    <p:extLst>
      <p:ext uri="{BB962C8B-B14F-4D97-AF65-F5344CB8AC3E}">
        <p14:creationId xmlns:p14="http://schemas.microsoft.com/office/powerpoint/2010/main" val="14410215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F1A3E-A06F-A6EC-DBC7-7D6EFDB7E7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3D (beginning of topology)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DB02B8-7D15-5362-4761-A168D570C1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3943350" cy="4351338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This is a cube “stretched” or flattened to 2D</a:t>
            </a:r>
          </a:p>
          <a:p>
            <a:pPr lvl="1"/>
            <a:r>
              <a:rPr lang="en-US" dirty="0"/>
              <a:t>Every convex polyhedron can be projected into 2D as a connected planar graph</a:t>
            </a:r>
          </a:p>
          <a:p>
            <a:r>
              <a:rPr lang="en-US" dirty="0"/>
              <a:t>We can use the graph to study some properties of the cube</a:t>
            </a:r>
          </a:p>
          <a:p>
            <a:r>
              <a:rPr lang="en-US" dirty="0"/>
              <a:t>E.g., can a bug crawl along all edges of the cube without crossing any twice?</a:t>
            </a:r>
          </a:p>
          <a:p>
            <a:r>
              <a:rPr lang="en-US" dirty="0"/>
              <a:t>No</a:t>
            </a:r>
          </a:p>
          <a:p>
            <a:pPr lvl="1"/>
            <a:r>
              <a:rPr lang="en-US" dirty="0"/>
              <a:t>#odd vertices = 8, no EP</a:t>
            </a:r>
          </a:p>
          <a:p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652C5BD-BFFF-C087-3B2C-CBC5132C331C}"/>
              </a:ext>
            </a:extLst>
          </p:cNvPr>
          <p:cNvGrpSpPr/>
          <p:nvPr/>
        </p:nvGrpSpPr>
        <p:grpSpPr>
          <a:xfrm>
            <a:off x="5800723" y="2717689"/>
            <a:ext cx="2714627" cy="2567209"/>
            <a:chOff x="858514" y="2819400"/>
            <a:chExt cx="2714627" cy="2567209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2AF33C93-C05B-8186-0708-77B4C173D6EB}"/>
                </a:ext>
              </a:extLst>
            </p:cNvPr>
            <p:cNvGrpSpPr/>
            <p:nvPr/>
          </p:nvGrpSpPr>
          <p:grpSpPr>
            <a:xfrm>
              <a:off x="858514" y="2819400"/>
              <a:ext cx="2714627" cy="2567209"/>
              <a:chOff x="858514" y="2819400"/>
              <a:chExt cx="2714627" cy="2567209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A7E93297-7D5C-AE35-354C-35AC4758C1F0}"/>
                  </a:ext>
                </a:extLst>
              </p:cNvPr>
              <p:cNvGrpSpPr/>
              <p:nvPr/>
            </p:nvGrpSpPr>
            <p:grpSpPr>
              <a:xfrm>
                <a:off x="858514" y="2819400"/>
                <a:ext cx="2714627" cy="2567209"/>
                <a:chOff x="914399" y="2488640"/>
                <a:chExt cx="2068287" cy="1934730"/>
              </a:xfrm>
            </p:grpSpPr>
            <p:sp>
              <p:nvSpPr>
                <p:cNvPr id="14" name="Oval 13">
                  <a:extLst>
                    <a:ext uri="{FF2B5EF4-FFF2-40B4-BE49-F238E27FC236}">
                      <a16:creationId xmlns:a16="http://schemas.microsoft.com/office/drawing/2014/main" id="{285B8A80-0176-574B-4657-EB58245F56FA}"/>
                    </a:ext>
                  </a:extLst>
                </p:cNvPr>
                <p:cNvSpPr/>
                <p:nvPr/>
              </p:nvSpPr>
              <p:spPr>
                <a:xfrm>
                  <a:off x="1479365" y="3028300"/>
                  <a:ext cx="152400" cy="152400"/>
                </a:xfrm>
                <a:prstGeom prst="ellipse">
                  <a:avLst/>
                </a:prstGeom>
                <a:solidFill>
                  <a:schemeClr val="tx2">
                    <a:lumMod val="75000"/>
                  </a:schemeClr>
                </a:solidFill>
                <a:ln w="19050">
                  <a:solidFill>
                    <a:schemeClr val="tx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" name="Oval 14">
                  <a:extLst>
                    <a:ext uri="{FF2B5EF4-FFF2-40B4-BE49-F238E27FC236}">
                      <a16:creationId xmlns:a16="http://schemas.microsoft.com/office/drawing/2014/main" id="{53E8B5D4-9A12-ECC3-E35C-EB073E72EDA1}"/>
                    </a:ext>
                  </a:extLst>
                </p:cNvPr>
                <p:cNvSpPr/>
                <p:nvPr/>
              </p:nvSpPr>
              <p:spPr>
                <a:xfrm>
                  <a:off x="2830286" y="2488641"/>
                  <a:ext cx="152400" cy="152400"/>
                </a:xfrm>
                <a:prstGeom prst="ellipse">
                  <a:avLst/>
                </a:prstGeom>
                <a:solidFill>
                  <a:schemeClr val="tx2">
                    <a:lumMod val="75000"/>
                  </a:schemeClr>
                </a:solidFill>
                <a:ln w="19050">
                  <a:solidFill>
                    <a:schemeClr val="tx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" name="Oval 15">
                  <a:extLst>
                    <a:ext uri="{FF2B5EF4-FFF2-40B4-BE49-F238E27FC236}">
                      <a16:creationId xmlns:a16="http://schemas.microsoft.com/office/drawing/2014/main" id="{BD5A8E62-1375-D699-3F5B-2C86210BEC12}"/>
                    </a:ext>
                  </a:extLst>
                </p:cNvPr>
                <p:cNvSpPr/>
                <p:nvPr/>
              </p:nvSpPr>
              <p:spPr>
                <a:xfrm>
                  <a:off x="914399" y="2488640"/>
                  <a:ext cx="152400" cy="152400"/>
                </a:xfrm>
                <a:prstGeom prst="ellipse">
                  <a:avLst/>
                </a:prstGeom>
                <a:solidFill>
                  <a:schemeClr val="tx2">
                    <a:lumMod val="75000"/>
                  </a:schemeClr>
                </a:solidFill>
                <a:ln w="19050">
                  <a:solidFill>
                    <a:schemeClr val="tx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" name="Oval 16">
                  <a:extLst>
                    <a:ext uri="{FF2B5EF4-FFF2-40B4-BE49-F238E27FC236}">
                      <a16:creationId xmlns:a16="http://schemas.microsoft.com/office/drawing/2014/main" id="{FB514D29-A5BC-489F-C6D0-89176AD502D1}"/>
                    </a:ext>
                  </a:extLst>
                </p:cNvPr>
                <p:cNvSpPr/>
                <p:nvPr/>
              </p:nvSpPr>
              <p:spPr>
                <a:xfrm>
                  <a:off x="2830286" y="4270970"/>
                  <a:ext cx="152400" cy="152400"/>
                </a:xfrm>
                <a:prstGeom prst="ellipse">
                  <a:avLst/>
                </a:prstGeom>
                <a:solidFill>
                  <a:schemeClr val="tx2">
                    <a:lumMod val="75000"/>
                  </a:schemeClr>
                </a:solidFill>
                <a:ln w="19050">
                  <a:solidFill>
                    <a:schemeClr val="tx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" name="Oval 17">
                  <a:extLst>
                    <a:ext uri="{FF2B5EF4-FFF2-40B4-BE49-F238E27FC236}">
                      <a16:creationId xmlns:a16="http://schemas.microsoft.com/office/drawing/2014/main" id="{512894ED-9FF4-8B6C-C8A5-AB8D32243EA7}"/>
                    </a:ext>
                  </a:extLst>
                </p:cNvPr>
                <p:cNvSpPr/>
                <p:nvPr/>
              </p:nvSpPr>
              <p:spPr>
                <a:xfrm>
                  <a:off x="916831" y="4270970"/>
                  <a:ext cx="152400" cy="152400"/>
                </a:xfrm>
                <a:prstGeom prst="ellipse">
                  <a:avLst/>
                </a:prstGeom>
                <a:solidFill>
                  <a:schemeClr val="tx2">
                    <a:lumMod val="75000"/>
                  </a:schemeClr>
                </a:solidFill>
                <a:ln w="19050">
                  <a:solidFill>
                    <a:schemeClr val="tx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9" name="Straight Connector 18">
                  <a:extLst>
                    <a:ext uri="{FF2B5EF4-FFF2-40B4-BE49-F238E27FC236}">
                      <a16:creationId xmlns:a16="http://schemas.microsoft.com/office/drawing/2014/main" id="{DC35066B-5E16-E7EB-D6D1-D45EDBE89E9D}"/>
                    </a:ext>
                  </a:extLst>
                </p:cNvPr>
                <p:cNvCxnSpPr>
                  <a:stCxn id="9" idx="3"/>
                  <a:endCxn id="18" idx="7"/>
                </p:cNvCxnSpPr>
                <p:nvPr/>
              </p:nvCxnSpPr>
              <p:spPr>
                <a:xfrm flipH="1">
                  <a:off x="1046912" y="3840373"/>
                  <a:ext cx="459547" cy="452916"/>
                </a:xfrm>
                <a:prstGeom prst="line">
                  <a:avLst/>
                </a:prstGeom>
                <a:ln w="254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Straight Connector 19">
                  <a:extLst>
                    <a:ext uri="{FF2B5EF4-FFF2-40B4-BE49-F238E27FC236}">
                      <a16:creationId xmlns:a16="http://schemas.microsoft.com/office/drawing/2014/main" id="{F99EAA2B-C67D-192B-EDC6-389FC4441E34}"/>
                    </a:ext>
                  </a:extLst>
                </p:cNvPr>
                <p:cNvCxnSpPr>
                  <a:stCxn id="15" idx="3"/>
                  <a:endCxn id="8" idx="7"/>
                </p:cNvCxnSpPr>
                <p:nvPr/>
              </p:nvCxnSpPr>
              <p:spPr>
                <a:xfrm flipH="1">
                  <a:off x="2336903" y="2618722"/>
                  <a:ext cx="515701" cy="433459"/>
                </a:xfrm>
                <a:prstGeom prst="line">
                  <a:avLst/>
                </a:prstGeom>
                <a:ln w="254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Straight Connector 20">
                  <a:extLst>
                    <a:ext uri="{FF2B5EF4-FFF2-40B4-BE49-F238E27FC236}">
                      <a16:creationId xmlns:a16="http://schemas.microsoft.com/office/drawing/2014/main" id="{14633893-B358-9F92-CAC7-EED047A7730C}"/>
                    </a:ext>
                  </a:extLst>
                </p:cNvPr>
                <p:cNvCxnSpPr>
                  <a:stCxn id="17" idx="2"/>
                  <a:endCxn id="18" idx="6"/>
                </p:cNvCxnSpPr>
                <p:nvPr/>
              </p:nvCxnSpPr>
              <p:spPr>
                <a:xfrm flipH="1">
                  <a:off x="1069231" y="4347170"/>
                  <a:ext cx="1761055" cy="0"/>
                </a:xfrm>
                <a:prstGeom prst="line">
                  <a:avLst/>
                </a:prstGeom>
                <a:ln w="254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Connector 21">
                  <a:extLst>
                    <a:ext uri="{FF2B5EF4-FFF2-40B4-BE49-F238E27FC236}">
                      <a16:creationId xmlns:a16="http://schemas.microsoft.com/office/drawing/2014/main" id="{4FEDD56E-5330-AB78-69C7-6B90A709A6B6}"/>
                    </a:ext>
                  </a:extLst>
                </p:cNvPr>
                <p:cNvCxnSpPr>
                  <a:stCxn id="15" idx="2"/>
                  <a:endCxn id="16" idx="6"/>
                </p:cNvCxnSpPr>
                <p:nvPr/>
              </p:nvCxnSpPr>
              <p:spPr>
                <a:xfrm flipH="1" flipV="1">
                  <a:off x="1066799" y="2564840"/>
                  <a:ext cx="1763487" cy="1"/>
                </a:xfrm>
                <a:prstGeom prst="line">
                  <a:avLst/>
                </a:prstGeom>
                <a:ln w="254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Straight Connector 22">
                  <a:extLst>
                    <a:ext uri="{FF2B5EF4-FFF2-40B4-BE49-F238E27FC236}">
                      <a16:creationId xmlns:a16="http://schemas.microsoft.com/office/drawing/2014/main" id="{019F5F17-D5AE-456E-F81F-EE0DC3624C40}"/>
                    </a:ext>
                  </a:extLst>
                </p:cNvPr>
                <p:cNvCxnSpPr>
                  <a:stCxn id="10" idx="5"/>
                  <a:endCxn id="17" idx="1"/>
                </p:cNvCxnSpPr>
                <p:nvPr/>
              </p:nvCxnSpPr>
              <p:spPr>
                <a:xfrm>
                  <a:off x="2332760" y="3840235"/>
                  <a:ext cx="519845" cy="453054"/>
                </a:xfrm>
                <a:prstGeom prst="line">
                  <a:avLst/>
                </a:prstGeom>
                <a:ln w="254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Connector 23">
                  <a:extLst>
                    <a:ext uri="{FF2B5EF4-FFF2-40B4-BE49-F238E27FC236}">
                      <a16:creationId xmlns:a16="http://schemas.microsoft.com/office/drawing/2014/main" id="{C36BF9E6-27BF-CE74-F72D-A906A25131B8}"/>
                    </a:ext>
                  </a:extLst>
                </p:cNvPr>
                <p:cNvCxnSpPr>
                  <a:stCxn id="15" idx="4"/>
                  <a:endCxn id="17" idx="0"/>
                </p:cNvCxnSpPr>
                <p:nvPr/>
              </p:nvCxnSpPr>
              <p:spPr>
                <a:xfrm>
                  <a:off x="2906487" y="2641041"/>
                  <a:ext cx="0" cy="1629929"/>
                </a:xfrm>
                <a:prstGeom prst="line">
                  <a:avLst/>
                </a:prstGeom>
                <a:ln w="254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Straight Connector 24">
                  <a:extLst>
                    <a:ext uri="{FF2B5EF4-FFF2-40B4-BE49-F238E27FC236}">
                      <a16:creationId xmlns:a16="http://schemas.microsoft.com/office/drawing/2014/main" id="{11291733-DDE7-3A27-8879-9BD5238B4455}"/>
                    </a:ext>
                  </a:extLst>
                </p:cNvPr>
                <p:cNvCxnSpPr>
                  <a:stCxn id="16" idx="4"/>
                  <a:endCxn id="18" idx="0"/>
                </p:cNvCxnSpPr>
                <p:nvPr/>
              </p:nvCxnSpPr>
              <p:spPr>
                <a:xfrm>
                  <a:off x="990599" y="2641040"/>
                  <a:ext cx="2432" cy="1629930"/>
                </a:xfrm>
                <a:prstGeom prst="line">
                  <a:avLst/>
                </a:prstGeom>
                <a:ln w="254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Connector 25">
                  <a:extLst>
                    <a:ext uri="{FF2B5EF4-FFF2-40B4-BE49-F238E27FC236}">
                      <a16:creationId xmlns:a16="http://schemas.microsoft.com/office/drawing/2014/main" id="{9368BC83-3CA0-E44F-2F17-B614952F6F5F}"/>
                    </a:ext>
                  </a:extLst>
                </p:cNvPr>
                <p:cNvCxnSpPr>
                  <a:stCxn id="16" idx="5"/>
                  <a:endCxn id="14" idx="1"/>
                </p:cNvCxnSpPr>
                <p:nvPr/>
              </p:nvCxnSpPr>
              <p:spPr>
                <a:xfrm>
                  <a:off x="1044480" y="2618721"/>
                  <a:ext cx="457203" cy="431897"/>
                </a:xfrm>
                <a:prstGeom prst="line">
                  <a:avLst/>
                </a:prstGeom>
                <a:ln w="254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9A455E23-90BB-E133-62B0-3B2AB54E0CCF}"/>
                  </a:ext>
                </a:extLst>
              </p:cNvPr>
              <p:cNvSpPr/>
              <p:nvPr/>
            </p:nvSpPr>
            <p:spPr>
              <a:xfrm>
                <a:off x="2554819" y="3537552"/>
                <a:ext cx="200025" cy="202221"/>
              </a:xfrm>
              <a:prstGeom prst="ellipse">
                <a:avLst/>
              </a:prstGeom>
              <a:solidFill>
                <a:schemeClr val="tx2">
                  <a:lumMod val="75000"/>
                </a:schemeClr>
              </a:solidFill>
              <a:ln w="1905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1E75D968-473A-0EB6-1CB0-84A52596D130}"/>
                  </a:ext>
                </a:extLst>
              </p:cNvPr>
              <p:cNvSpPr/>
              <p:nvPr/>
            </p:nvSpPr>
            <p:spPr>
              <a:xfrm>
                <a:off x="1606300" y="4440419"/>
                <a:ext cx="200025" cy="202221"/>
              </a:xfrm>
              <a:prstGeom prst="ellipse">
                <a:avLst/>
              </a:prstGeom>
              <a:solidFill>
                <a:schemeClr val="tx2">
                  <a:lumMod val="75000"/>
                </a:schemeClr>
              </a:solidFill>
              <a:ln w="1905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D8F103AD-1A45-848A-38E9-AD56CD71C908}"/>
                  </a:ext>
                </a:extLst>
              </p:cNvPr>
              <p:cNvSpPr/>
              <p:nvPr/>
            </p:nvSpPr>
            <p:spPr>
              <a:xfrm>
                <a:off x="2549381" y="4440236"/>
                <a:ext cx="200025" cy="202221"/>
              </a:xfrm>
              <a:prstGeom prst="ellipse">
                <a:avLst/>
              </a:prstGeom>
              <a:solidFill>
                <a:schemeClr val="tx2">
                  <a:lumMod val="75000"/>
                </a:schemeClr>
              </a:solidFill>
              <a:ln w="1905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8E514396-AC89-9C7C-3BEF-E8257E06DE1E}"/>
                  </a:ext>
                </a:extLst>
              </p:cNvPr>
              <p:cNvCxnSpPr>
                <a:stCxn id="8" idx="4"/>
                <a:endCxn id="10" idx="0"/>
              </p:cNvCxnSpPr>
              <p:nvPr/>
            </p:nvCxnSpPr>
            <p:spPr>
              <a:xfrm flipH="1">
                <a:off x="2649394" y="3739773"/>
                <a:ext cx="5438" cy="700463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B18CC8FC-670A-52B9-3F4D-1664B4D90E36}"/>
                  </a:ext>
                </a:extLst>
              </p:cNvPr>
              <p:cNvCxnSpPr>
                <a:stCxn id="14" idx="6"/>
                <a:endCxn id="8" idx="2"/>
              </p:cNvCxnSpPr>
              <p:nvPr/>
            </p:nvCxnSpPr>
            <p:spPr>
              <a:xfrm>
                <a:off x="1800057" y="3636590"/>
                <a:ext cx="754762" cy="2073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81F64878-563F-99B9-5D77-87F5CFCCB482}"/>
                  </a:ext>
                </a:extLst>
              </p:cNvPr>
              <p:cNvCxnSpPr>
                <a:stCxn id="9" idx="6"/>
                <a:endCxn id="10" idx="2"/>
              </p:cNvCxnSpPr>
              <p:nvPr/>
            </p:nvCxnSpPr>
            <p:spPr>
              <a:xfrm flipV="1">
                <a:off x="1806325" y="4541347"/>
                <a:ext cx="743056" cy="183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833B4C5E-B65E-6418-84CF-D5C0EE817DEB}"/>
                </a:ext>
              </a:extLst>
            </p:cNvPr>
            <p:cNvCxnSpPr>
              <a:stCxn id="14" idx="4"/>
              <a:endCxn id="9" idx="0"/>
            </p:cNvCxnSpPr>
            <p:nvPr/>
          </p:nvCxnSpPr>
          <p:spPr>
            <a:xfrm>
              <a:off x="1700045" y="3737700"/>
              <a:ext cx="6268" cy="702719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93130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37652-C671-F345-CC65-171B4A20FC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Hamiltonian path and cycle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8BCC68-7ABB-AB4F-097C-AAE420E1A3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Given undirected connected graph G = (V, E)</a:t>
            </a:r>
          </a:p>
          <a:p>
            <a:r>
              <a:rPr lang="en-US" dirty="0"/>
              <a:t>Hamiltonian path (HP)</a:t>
            </a:r>
          </a:p>
          <a:p>
            <a:pPr lvl="1"/>
            <a:r>
              <a:rPr lang="en-US" dirty="0"/>
              <a:t>Path in G that contains each </a:t>
            </a:r>
            <a:r>
              <a:rPr lang="en-US" b="1" dirty="0"/>
              <a:t>vertex</a:t>
            </a:r>
            <a:r>
              <a:rPr lang="en-US" dirty="0"/>
              <a:t> once</a:t>
            </a:r>
          </a:p>
          <a:p>
            <a:r>
              <a:rPr lang="en-US" dirty="0"/>
              <a:t>Hamiltonian circuit (HC)</a:t>
            </a:r>
          </a:p>
          <a:p>
            <a:pPr lvl="1"/>
            <a:r>
              <a:rPr lang="en-US" dirty="0"/>
              <a:t>HP with the same start and end vertex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CE0D15F-78EE-1A95-F8EC-997BF89E71D6}"/>
              </a:ext>
            </a:extLst>
          </p:cNvPr>
          <p:cNvGrpSpPr/>
          <p:nvPr/>
        </p:nvGrpSpPr>
        <p:grpSpPr>
          <a:xfrm>
            <a:off x="628650" y="4467004"/>
            <a:ext cx="2514600" cy="1709959"/>
            <a:chOff x="685800" y="3754644"/>
            <a:chExt cx="2514600" cy="1709959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DF588FE6-DBAC-2ED4-34E0-398BCBC18B8B}"/>
                </a:ext>
              </a:extLst>
            </p:cNvPr>
            <p:cNvGrpSpPr/>
            <p:nvPr/>
          </p:nvGrpSpPr>
          <p:grpSpPr>
            <a:xfrm>
              <a:off x="685800" y="3754644"/>
              <a:ext cx="2514600" cy="1709959"/>
              <a:chOff x="1093233" y="3925233"/>
              <a:chExt cx="1945754" cy="1426003"/>
            </a:xfrm>
          </p:grpSpPr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523DA8CC-DF7B-C71D-726F-2DA8F07B8CB9}"/>
                  </a:ext>
                </a:extLst>
              </p:cNvPr>
              <p:cNvSpPr/>
              <p:nvPr/>
            </p:nvSpPr>
            <p:spPr>
              <a:xfrm rot="5400000">
                <a:off x="2061781" y="4948188"/>
                <a:ext cx="410039" cy="396058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62E39484-BBEE-FDF9-2482-63584EDBB307}"/>
                  </a:ext>
                </a:extLst>
              </p:cNvPr>
              <p:cNvGrpSpPr/>
              <p:nvPr/>
            </p:nvGrpSpPr>
            <p:grpSpPr>
              <a:xfrm>
                <a:off x="1093233" y="3925233"/>
                <a:ext cx="1945754" cy="1422659"/>
                <a:chOff x="1093233" y="3925233"/>
                <a:chExt cx="1945754" cy="1422659"/>
              </a:xfrm>
            </p:grpSpPr>
            <p:grpSp>
              <p:nvGrpSpPr>
                <p:cNvPr id="9" name="Group 8">
                  <a:extLst>
                    <a:ext uri="{FF2B5EF4-FFF2-40B4-BE49-F238E27FC236}">
                      <a16:creationId xmlns:a16="http://schemas.microsoft.com/office/drawing/2014/main" id="{FCDEB51F-2F63-AE16-4864-1C6045B29083}"/>
                    </a:ext>
                  </a:extLst>
                </p:cNvPr>
                <p:cNvGrpSpPr/>
                <p:nvPr/>
              </p:nvGrpSpPr>
              <p:grpSpPr>
                <a:xfrm rot="5400000">
                  <a:off x="1286589" y="3731877"/>
                  <a:ext cx="1220998" cy="1607709"/>
                  <a:chOff x="849530" y="2037710"/>
                  <a:chExt cx="930281" cy="1211620"/>
                </a:xfrm>
              </p:grpSpPr>
              <p:sp>
                <p:nvSpPr>
                  <p:cNvPr id="17" name="Oval 16">
                    <a:extLst>
                      <a:ext uri="{FF2B5EF4-FFF2-40B4-BE49-F238E27FC236}">
                        <a16:creationId xmlns:a16="http://schemas.microsoft.com/office/drawing/2014/main" id="{65350683-EEC7-B243-9B44-8F9C2D947A27}"/>
                      </a:ext>
                    </a:extLst>
                  </p:cNvPr>
                  <p:cNvSpPr/>
                  <p:nvPr/>
                </p:nvSpPr>
                <p:spPr>
                  <a:xfrm>
                    <a:off x="856167" y="2218808"/>
                    <a:ext cx="308997" cy="292160"/>
                  </a:xfrm>
                  <a:prstGeom prst="ellipse">
                    <a:avLst/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  <a:ln w="19050">
                    <a:solidFill>
                      <a:schemeClr val="tx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8" name="Oval 17">
                    <a:extLst>
                      <a:ext uri="{FF2B5EF4-FFF2-40B4-BE49-F238E27FC236}">
                        <a16:creationId xmlns:a16="http://schemas.microsoft.com/office/drawing/2014/main" id="{F64C74E2-1A1A-165B-57AE-3AC1F9A26604}"/>
                      </a:ext>
                    </a:extLst>
                  </p:cNvPr>
                  <p:cNvSpPr/>
                  <p:nvPr/>
                </p:nvSpPr>
                <p:spPr>
                  <a:xfrm>
                    <a:off x="849530" y="2950848"/>
                    <a:ext cx="312410" cy="298482"/>
                  </a:xfrm>
                  <a:prstGeom prst="ellipse">
                    <a:avLst/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  <a:ln w="19050">
                    <a:solidFill>
                      <a:schemeClr val="tx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19" name="Straight Connector 18">
                    <a:extLst>
                      <a:ext uri="{FF2B5EF4-FFF2-40B4-BE49-F238E27FC236}">
                        <a16:creationId xmlns:a16="http://schemas.microsoft.com/office/drawing/2014/main" id="{3CD5CB72-1CA9-0D60-0A45-B89EBE8F30CC}"/>
                      </a:ext>
                    </a:extLst>
                  </p:cNvPr>
                  <p:cNvCxnSpPr>
                    <a:stCxn id="13" idx="3"/>
                    <a:endCxn id="17" idx="7"/>
                  </p:cNvCxnSpPr>
                  <p:nvPr/>
                </p:nvCxnSpPr>
                <p:spPr>
                  <a:xfrm rot="16200000" flipH="1" flipV="1">
                    <a:off x="1089474" y="2068152"/>
                    <a:ext cx="223878" cy="162993"/>
                  </a:xfrm>
                  <a:prstGeom prst="line">
                    <a:avLst/>
                  </a:prstGeom>
                  <a:ln w="25400">
                    <a:solidFill>
                      <a:srgbClr val="FF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" name="Straight Connector 19">
                    <a:extLst>
                      <a:ext uri="{FF2B5EF4-FFF2-40B4-BE49-F238E27FC236}">
                        <a16:creationId xmlns:a16="http://schemas.microsoft.com/office/drawing/2014/main" id="{5A6D631C-D867-76CF-1C9B-4E3519B91279}"/>
                      </a:ext>
                    </a:extLst>
                  </p:cNvPr>
                  <p:cNvCxnSpPr>
                    <a:stCxn id="12" idx="2"/>
                    <a:endCxn id="18" idx="6"/>
                  </p:cNvCxnSpPr>
                  <p:nvPr/>
                </p:nvCxnSpPr>
                <p:spPr>
                  <a:xfrm rot="16200000" flipH="1" flipV="1">
                    <a:off x="1391214" y="2870254"/>
                    <a:ext cx="561" cy="459109"/>
                  </a:xfrm>
                  <a:prstGeom prst="line">
                    <a:avLst/>
                  </a:prstGeom>
                  <a:ln w="25400">
                    <a:solidFill>
                      <a:srgbClr val="FF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" name="Straight Connector 20">
                    <a:extLst>
                      <a:ext uri="{FF2B5EF4-FFF2-40B4-BE49-F238E27FC236}">
                        <a16:creationId xmlns:a16="http://schemas.microsoft.com/office/drawing/2014/main" id="{A2D72961-3144-CEA8-1695-24B0E254B6A3}"/>
                      </a:ext>
                    </a:extLst>
                  </p:cNvPr>
                  <p:cNvCxnSpPr>
                    <a:stCxn id="7" idx="2"/>
                    <a:endCxn id="17" idx="6"/>
                  </p:cNvCxnSpPr>
                  <p:nvPr/>
                </p:nvCxnSpPr>
                <p:spPr>
                  <a:xfrm rot="16200000" flipV="1">
                    <a:off x="1394387" y="2135664"/>
                    <a:ext cx="1" cy="458437"/>
                  </a:xfrm>
                  <a:prstGeom prst="line">
                    <a:avLst/>
                  </a:prstGeom>
                  <a:ln w="25400">
                    <a:solidFill>
                      <a:srgbClr val="FF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" name="Straight Connector 21">
                    <a:extLst>
                      <a:ext uri="{FF2B5EF4-FFF2-40B4-BE49-F238E27FC236}">
                        <a16:creationId xmlns:a16="http://schemas.microsoft.com/office/drawing/2014/main" id="{5A9BDD38-77AD-B2A2-F664-649037892325}"/>
                      </a:ext>
                    </a:extLst>
                  </p:cNvPr>
                  <p:cNvCxnSpPr>
                    <a:stCxn id="13" idx="5"/>
                    <a:endCxn id="7" idx="1"/>
                  </p:cNvCxnSpPr>
                  <p:nvPr/>
                </p:nvCxnSpPr>
                <p:spPr>
                  <a:xfrm rot="16200000" flipH="1">
                    <a:off x="1475765" y="2065762"/>
                    <a:ext cx="221644" cy="165540"/>
                  </a:xfrm>
                  <a:prstGeom prst="line">
                    <a:avLst/>
                  </a:prstGeom>
                  <a:ln w="25400">
                    <a:solidFill>
                      <a:srgbClr val="FF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" name="Straight Connector 22">
                    <a:extLst>
                      <a:ext uri="{FF2B5EF4-FFF2-40B4-BE49-F238E27FC236}">
                        <a16:creationId xmlns:a16="http://schemas.microsoft.com/office/drawing/2014/main" id="{7B6B509A-42C4-0458-DAD8-B7F6B2A7F06B}"/>
                      </a:ext>
                    </a:extLst>
                  </p:cNvPr>
                  <p:cNvCxnSpPr>
                    <a:stCxn id="7" idx="4"/>
                    <a:endCxn id="12" idx="0"/>
                  </p:cNvCxnSpPr>
                  <p:nvPr/>
                </p:nvCxnSpPr>
                <p:spPr>
                  <a:xfrm rot="16200000" flipH="1" flipV="1">
                    <a:off x="1560460" y="2730926"/>
                    <a:ext cx="436154" cy="2548"/>
                  </a:xfrm>
                  <a:prstGeom prst="line">
                    <a:avLst/>
                  </a:prstGeom>
                  <a:ln w="25400">
                    <a:solidFill>
                      <a:srgbClr val="FF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" name="Straight Connector 23">
                    <a:extLst>
                      <a:ext uri="{FF2B5EF4-FFF2-40B4-BE49-F238E27FC236}">
                        <a16:creationId xmlns:a16="http://schemas.microsoft.com/office/drawing/2014/main" id="{E2E2AA19-CA54-768B-6560-5110948C3746}"/>
                      </a:ext>
                    </a:extLst>
                  </p:cNvPr>
                  <p:cNvCxnSpPr>
                    <a:stCxn id="17" idx="4"/>
                    <a:endCxn id="18" idx="0"/>
                  </p:cNvCxnSpPr>
                  <p:nvPr/>
                </p:nvCxnSpPr>
                <p:spPr>
                  <a:xfrm rot="16200000" flipH="1" flipV="1">
                    <a:off x="788261" y="2728443"/>
                    <a:ext cx="439880" cy="4931"/>
                  </a:xfrm>
                  <a:prstGeom prst="line">
                    <a:avLst/>
                  </a:prstGeom>
                  <a:ln w="25400">
                    <a:solidFill>
                      <a:srgbClr val="FF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" name="Straight Connector 24">
                    <a:extLst>
                      <a:ext uri="{FF2B5EF4-FFF2-40B4-BE49-F238E27FC236}">
                        <a16:creationId xmlns:a16="http://schemas.microsoft.com/office/drawing/2014/main" id="{217A8207-B895-D74B-B319-E2E028849A08}"/>
                      </a:ext>
                    </a:extLst>
                  </p:cNvPr>
                  <p:cNvCxnSpPr>
                    <a:stCxn id="17" idx="5"/>
                    <a:endCxn id="12" idx="1"/>
                  </p:cNvCxnSpPr>
                  <p:nvPr/>
                </p:nvCxnSpPr>
                <p:spPr>
                  <a:xfrm rot="16200000" flipH="1">
                    <a:off x="1130457" y="2457635"/>
                    <a:ext cx="525812" cy="546893"/>
                  </a:xfrm>
                  <a:prstGeom prst="line">
                    <a:avLst/>
                  </a:prstGeom>
                  <a:ln w="25400">
                    <a:solidFill>
                      <a:srgbClr val="FF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7D0E01AD-969C-9A66-561A-49CD8E8F38A6}"/>
                    </a:ext>
                  </a:extLst>
                </p:cNvPr>
                <p:cNvSpPr txBox="1"/>
                <p:nvPr/>
              </p:nvSpPr>
              <p:spPr>
                <a:xfrm>
                  <a:off x="1175621" y="4011745"/>
                  <a:ext cx="231283" cy="28233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600" b="1" dirty="0">
                      <a:solidFill>
                        <a:srgbClr val="0070C0"/>
                      </a:solidFill>
                    </a:rPr>
                    <a:t>1</a:t>
                  </a:r>
                  <a:endParaRPr lang="en-US" sz="1400" b="1" dirty="0">
                    <a:solidFill>
                      <a:srgbClr val="0070C0"/>
                    </a:solidFill>
                  </a:endParaRPr>
                </a:p>
              </p:txBody>
            </p: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0F6A0037-C079-2503-4E85-86B2B31AAAE6}"/>
                    </a:ext>
                  </a:extLst>
                </p:cNvPr>
                <p:cNvSpPr txBox="1"/>
                <p:nvPr/>
              </p:nvSpPr>
              <p:spPr>
                <a:xfrm>
                  <a:off x="2158295" y="4011745"/>
                  <a:ext cx="214229" cy="28233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600" b="1" dirty="0">
                      <a:solidFill>
                        <a:srgbClr val="0070C0"/>
                      </a:solidFill>
                    </a:rPr>
                    <a:t>2</a:t>
                  </a:r>
                </a:p>
              </p:txBody>
            </p:sp>
            <p:sp>
              <p:nvSpPr>
                <p:cNvPr id="12" name="Oval 11">
                  <a:extLst>
                    <a:ext uri="{FF2B5EF4-FFF2-40B4-BE49-F238E27FC236}">
                      <a16:creationId xmlns:a16="http://schemas.microsoft.com/office/drawing/2014/main" id="{37E61AF1-CB8F-4702-D43E-137A8C036136}"/>
                    </a:ext>
                  </a:extLst>
                </p:cNvPr>
                <p:cNvSpPr/>
                <p:nvPr/>
              </p:nvSpPr>
              <p:spPr>
                <a:xfrm rot="5400000">
                  <a:off x="1086987" y="4944844"/>
                  <a:ext cx="410039" cy="396058"/>
                </a:xfrm>
                <a:prstGeom prst="ellipse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 w="19050">
                  <a:solidFill>
                    <a:schemeClr val="tx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" name="Oval 12">
                  <a:extLst>
                    <a:ext uri="{FF2B5EF4-FFF2-40B4-BE49-F238E27FC236}">
                      <a16:creationId xmlns:a16="http://schemas.microsoft.com/office/drawing/2014/main" id="{41574C56-D551-5B4B-035D-FAFF821BFC85}"/>
                    </a:ext>
                  </a:extLst>
                </p:cNvPr>
                <p:cNvSpPr/>
                <p:nvPr/>
              </p:nvSpPr>
              <p:spPr>
                <a:xfrm rot="5400000">
                  <a:off x="2635938" y="4440976"/>
                  <a:ext cx="410039" cy="396058"/>
                </a:xfrm>
                <a:prstGeom prst="ellipse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 w="19050">
                  <a:solidFill>
                    <a:schemeClr val="tx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7DE75F0D-9A45-2CAB-71DF-6A5837763DDD}"/>
                    </a:ext>
                  </a:extLst>
                </p:cNvPr>
                <p:cNvSpPr txBox="1"/>
                <p:nvPr/>
              </p:nvSpPr>
              <p:spPr>
                <a:xfrm>
                  <a:off x="1170898" y="5017837"/>
                  <a:ext cx="208922" cy="28233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600" b="1" dirty="0">
                      <a:solidFill>
                        <a:srgbClr val="0070C0"/>
                      </a:solidFill>
                    </a:rPr>
                    <a:t>5</a:t>
                  </a:r>
                </a:p>
              </p:txBody>
            </p:sp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D999179F-C47E-B34C-FF9C-AEDC11CC7582}"/>
                    </a:ext>
                  </a:extLst>
                </p:cNvPr>
                <p:cNvSpPr txBox="1"/>
                <p:nvPr/>
              </p:nvSpPr>
              <p:spPr>
                <a:xfrm>
                  <a:off x="2726626" y="4521699"/>
                  <a:ext cx="219473" cy="28233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600" b="1" dirty="0">
                      <a:solidFill>
                        <a:srgbClr val="0070C0"/>
                      </a:solidFill>
                    </a:rPr>
                    <a:t>3</a:t>
                  </a:r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5C195A1D-1F92-FBE5-9737-36763200BE77}"/>
                    </a:ext>
                  </a:extLst>
                </p:cNvPr>
                <p:cNvSpPr txBox="1"/>
                <p:nvPr/>
              </p:nvSpPr>
              <p:spPr>
                <a:xfrm>
                  <a:off x="2133739" y="5017837"/>
                  <a:ext cx="196222" cy="28233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600" b="1" dirty="0">
                      <a:solidFill>
                        <a:srgbClr val="0070C0"/>
                      </a:solidFill>
                    </a:rPr>
                    <a:t>4</a:t>
                  </a:r>
                </a:p>
              </p:txBody>
            </p:sp>
          </p:grpSp>
        </p:grp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668BEAB6-FB38-2AE8-60ED-F8C5737A005C}"/>
                </a:ext>
              </a:extLst>
            </p:cNvPr>
            <p:cNvCxnSpPr>
              <a:stCxn id="18" idx="7"/>
              <a:endCxn id="7" idx="3"/>
            </p:cNvCxnSpPr>
            <p:nvPr/>
          </p:nvCxnSpPr>
          <p:spPr>
            <a:xfrm>
              <a:off x="1122690" y="4174328"/>
              <a:ext cx="898807" cy="870593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64657EB6-788D-668B-143B-71E36640CB53}"/>
              </a:ext>
            </a:extLst>
          </p:cNvPr>
          <p:cNvSpPr txBox="1"/>
          <p:nvPr/>
        </p:nvSpPr>
        <p:spPr>
          <a:xfrm>
            <a:off x="4227576" y="4001294"/>
            <a:ext cx="2620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HC:  </a:t>
            </a:r>
            <a:r>
              <a:rPr lang="en-US" b="1" dirty="0">
                <a:solidFill>
                  <a:srgbClr val="0070C0"/>
                </a:solidFill>
              </a:rPr>
              <a:t>1, 2, 3, 4, 5, 1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DC4D1CE-AC1C-DB73-C3A8-E5B0283019BA}"/>
              </a:ext>
            </a:extLst>
          </p:cNvPr>
          <p:cNvSpPr txBox="1"/>
          <p:nvPr/>
        </p:nvSpPr>
        <p:spPr>
          <a:xfrm>
            <a:off x="4235237" y="4354832"/>
            <a:ext cx="2315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HP:  </a:t>
            </a:r>
            <a:r>
              <a:rPr lang="en-US" b="1" dirty="0">
                <a:solidFill>
                  <a:srgbClr val="0070C0"/>
                </a:solidFill>
              </a:rPr>
              <a:t>1, 2, 3, 4, 5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C4552C5-3559-A38A-5EAF-B10D30223D0A}"/>
              </a:ext>
            </a:extLst>
          </p:cNvPr>
          <p:cNvSpPr txBox="1"/>
          <p:nvPr/>
        </p:nvSpPr>
        <p:spPr>
          <a:xfrm>
            <a:off x="4235236" y="4893036"/>
            <a:ext cx="240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HC:  </a:t>
            </a:r>
            <a:r>
              <a:rPr lang="en-US" b="1" dirty="0">
                <a:solidFill>
                  <a:srgbClr val="0070C0"/>
                </a:solidFill>
              </a:rPr>
              <a:t>2, 3, 4, 5, 1, 2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D717DC0-64C1-56FD-403E-712A073EEDB2}"/>
              </a:ext>
            </a:extLst>
          </p:cNvPr>
          <p:cNvSpPr txBox="1"/>
          <p:nvPr/>
        </p:nvSpPr>
        <p:spPr>
          <a:xfrm>
            <a:off x="4235236" y="5304885"/>
            <a:ext cx="25457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HC:  </a:t>
            </a:r>
            <a:r>
              <a:rPr lang="en-US" b="1" dirty="0">
                <a:solidFill>
                  <a:srgbClr val="0070C0"/>
                </a:solidFill>
              </a:rPr>
              <a:t>2, 3, 4, 1, 5, 2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4FFA13C-3110-E457-71F5-C02CB321D64F}"/>
              </a:ext>
            </a:extLst>
          </p:cNvPr>
          <p:cNvSpPr txBox="1"/>
          <p:nvPr/>
        </p:nvSpPr>
        <p:spPr>
          <a:xfrm>
            <a:off x="4241023" y="5784778"/>
            <a:ext cx="2315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HP:  </a:t>
            </a:r>
            <a:r>
              <a:rPr lang="en-US" b="1" dirty="0">
                <a:solidFill>
                  <a:srgbClr val="0070C0"/>
                </a:solidFill>
              </a:rPr>
              <a:t>1, 5, 2, 4, 3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EAD3524-AAC0-66C7-82A5-0062599EBA8F}"/>
              </a:ext>
            </a:extLst>
          </p:cNvPr>
          <p:cNvSpPr txBox="1"/>
          <p:nvPr/>
        </p:nvSpPr>
        <p:spPr>
          <a:xfrm>
            <a:off x="4235237" y="6210995"/>
            <a:ext cx="2315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HP:  </a:t>
            </a:r>
            <a:r>
              <a:rPr lang="en-US" b="1" dirty="0">
                <a:solidFill>
                  <a:srgbClr val="0070C0"/>
                </a:solidFill>
              </a:rPr>
              <a:t>2, 5, 1, 4, 3</a:t>
            </a:r>
          </a:p>
        </p:txBody>
      </p:sp>
    </p:spTree>
    <p:extLst>
      <p:ext uri="{BB962C8B-B14F-4D97-AF65-F5344CB8AC3E}">
        <p14:creationId xmlns:p14="http://schemas.microsoft.com/office/powerpoint/2010/main" val="2414655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7" grpId="0"/>
      <p:bldP spid="28" grpId="0"/>
      <p:bldP spid="29" grpId="0"/>
      <p:bldP spid="30" grpId="0"/>
      <p:bldP spid="31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A3701-1C7E-C2B2-0BDA-D7C610329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example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9FE67D0-0045-2DFE-0296-A8A6DBE63917}"/>
              </a:ext>
            </a:extLst>
          </p:cNvPr>
          <p:cNvGrpSpPr/>
          <p:nvPr/>
        </p:nvGrpSpPr>
        <p:grpSpPr>
          <a:xfrm>
            <a:off x="628650" y="2971986"/>
            <a:ext cx="3107319" cy="2058615"/>
            <a:chOff x="838200" y="1742190"/>
            <a:chExt cx="3107319" cy="2058615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2A67EC25-3FB1-0F7A-B9F7-9414749E2F6B}"/>
                </a:ext>
              </a:extLst>
            </p:cNvPr>
            <p:cNvGrpSpPr/>
            <p:nvPr/>
          </p:nvGrpSpPr>
          <p:grpSpPr>
            <a:xfrm>
              <a:off x="838200" y="1742190"/>
              <a:ext cx="3107319" cy="2058615"/>
              <a:chOff x="685803" y="3754646"/>
              <a:chExt cx="3107319" cy="2058615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0D060221-0F44-1133-2D28-530AE76D064D}"/>
                  </a:ext>
                </a:extLst>
              </p:cNvPr>
              <p:cNvGrpSpPr/>
              <p:nvPr/>
            </p:nvGrpSpPr>
            <p:grpSpPr>
              <a:xfrm>
                <a:off x="685803" y="3754646"/>
                <a:ext cx="3107319" cy="2058615"/>
                <a:chOff x="1093236" y="3925234"/>
                <a:chExt cx="2404389" cy="1716761"/>
              </a:xfrm>
            </p:grpSpPr>
            <p:sp>
              <p:nvSpPr>
                <p:cNvPr id="9" name="Oval 8">
                  <a:extLst>
                    <a:ext uri="{FF2B5EF4-FFF2-40B4-BE49-F238E27FC236}">
                      <a16:creationId xmlns:a16="http://schemas.microsoft.com/office/drawing/2014/main" id="{24310316-051B-EF70-CA8E-5DB6D7AE6D6E}"/>
                    </a:ext>
                  </a:extLst>
                </p:cNvPr>
                <p:cNvSpPr/>
                <p:nvPr/>
              </p:nvSpPr>
              <p:spPr>
                <a:xfrm rot="5400000">
                  <a:off x="2578709" y="5238479"/>
                  <a:ext cx="410039" cy="396058"/>
                </a:xfrm>
                <a:prstGeom prst="ellipse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 w="19050">
                  <a:solidFill>
                    <a:schemeClr val="tx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10" name="Group 9">
                  <a:extLst>
                    <a:ext uri="{FF2B5EF4-FFF2-40B4-BE49-F238E27FC236}">
                      <a16:creationId xmlns:a16="http://schemas.microsoft.com/office/drawing/2014/main" id="{36F900BC-8819-EE7E-1428-F79E55110904}"/>
                    </a:ext>
                  </a:extLst>
                </p:cNvPr>
                <p:cNvGrpSpPr/>
                <p:nvPr/>
              </p:nvGrpSpPr>
              <p:grpSpPr>
                <a:xfrm>
                  <a:off x="1093236" y="3925234"/>
                  <a:ext cx="2404389" cy="1716761"/>
                  <a:chOff x="1093236" y="3925234"/>
                  <a:chExt cx="2404389" cy="1716761"/>
                </a:xfrm>
              </p:grpSpPr>
              <p:grpSp>
                <p:nvGrpSpPr>
                  <p:cNvPr id="11" name="Group 10">
                    <a:extLst>
                      <a:ext uri="{FF2B5EF4-FFF2-40B4-BE49-F238E27FC236}">
                        <a16:creationId xmlns:a16="http://schemas.microsoft.com/office/drawing/2014/main" id="{439685C0-2BA9-B492-774C-4AAA95B826CC}"/>
                      </a:ext>
                    </a:extLst>
                  </p:cNvPr>
                  <p:cNvGrpSpPr/>
                  <p:nvPr/>
                </p:nvGrpSpPr>
                <p:grpSpPr>
                  <a:xfrm rot="5400000">
                    <a:off x="1513031" y="3505439"/>
                    <a:ext cx="1366771" cy="2206362"/>
                    <a:chOff x="849530" y="1586546"/>
                    <a:chExt cx="1041345" cy="1662784"/>
                  </a:xfrm>
                </p:grpSpPr>
                <p:sp>
                  <p:nvSpPr>
                    <p:cNvPr id="19" name="Oval 18">
                      <a:extLst>
                        <a:ext uri="{FF2B5EF4-FFF2-40B4-BE49-F238E27FC236}">
                          <a16:creationId xmlns:a16="http://schemas.microsoft.com/office/drawing/2014/main" id="{D21187B8-F3ED-2A19-7275-52AF4AFE68E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65794" y="2214214"/>
                      <a:ext cx="308997" cy="292160"/>
                    </a:xfrm>
                    <a:prstGeom prst="ellipse">
                      <a:avLst/>
                    </a:prstGeom>
                    <a:solidFill>
                      <a:schemeClr val="accent1">
                        <a:lumMod val="20000"/>
                        <a:lumOff val="80000"/>
                      </a:schemeClr>
                    </a:solidFill>
                    <a:ln w="19050">
                      <a:solidFill>
                        <a:schemeClr val="tx2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0" name="Oval 19">
                      <a:extLst>
                        <a:ext uri="{FF2B5EF4-FFF2-40B4-BE49-F238E27FC236}">
                          <a16:creationId xmlns:a16="http://schemas.microsoft.com/office/drawing/2014/main" id="{E08986C8-744B-B85A-4963-F19F7E331A2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49530" y="2950848"/>
                      <a:ext cx="312410" cy="298482"/>
                    </a:xfrm>
                    <a:prstGeom prst="ellipse">
                      <a:avLst/>
                    </a:prstGeom>
                    <a:solidFill>
                      <a:schemeClr val="accent1">
                        <a:lumMod val="20000"/>
                        <a:lumOff val="80000"/>
                      </a:schemeClr>
                    </a:solidFill>
                    <a:ln w="19050">
                      <a:solidFill>
                        <a:schemeClr val="tx2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cxnSp>
                  <p:nvCxnSpPr>
                    <p:cNvPr id="21" name="Straight Connector 20">
                      <a:extLst>
                        <a:ext uri="{FF2B5EF4-FFF2-40B4-BE49-F238E27FC236}">
                          <a16:creationId xmlns:a16="http://schemas.microsoft.com/office/drawing/2014/main" id="{5484447A-B601-4642-91F3-C10A928806AB}"/>
                        </a:ext>
                      </a:extLst>
                    </p:cNvPr>
                    <p:cNvCxnSpPr>
                      <a:stCxn id="13" idx="3"/>
                      <a:endCxn id="20" idx="6"/>
                    </p:cNvCxnSpPr>
                    <p:nvPr/>
                  </p:nvCxnSpPr>
                  <p:spPr>
                    <a:xfrm rot="16200000" flipH="1" flipV="1">
                      <a:off x="1417911" y="2627125"/>
                      <a:ext cx="216993" cy="728935"/>
                    </a:xfrm>
                    <a:prstGeom prst="line">
                      <a:avLst/>
                    </a:prstGeom>
                    <a:ln w="25400">
                      <a:solidFill>
                        <a:srgbClr val="FF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2" name="Straight Connector 21">
                      <a:extLst>
                        <a:ext uri="{FF2B5EF4-FFF2-40B4-BE49-F238E27FC236}">
                          <a16:creationId xmlns:a16="http://schemas.microsoft.com/office/drawing/2014/main" id="{D1ECBF57-DCB6-8518-D438-130D6AA5422C}"/>
                        </a:ext>
                      </a:extLst>
                    </p:cNvPr>
                    <p:cNvCxnSpPr>
                      <a:stCxn id="9" idx="2"/>
                      <a:endCxn id="19" idx="7"/>
                    </p:cNvCxnSpPr>
                    <p:nvPr/>
                  </p:nvCxnSpPr>
                  <p:spPr>
                    <a:xfrm rot="16200000" flipH="1" flipV="1">
                      <a:off x="1346314" y="1758546"/>
                      <a:ext cx="281679" cy="715228"/>
                    </a:xfrm>
                    <a:prstGeom prst="line">
                      <a:avLst/>
                    </a:prstGeom>
                    <a:ln w="25400">
                      <a:solidFill>
                        <a:srgbClr val="FF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3" name="Straight Connector 22">
                      <a:extLst>
                        <a:ext uri="{FF2B5EF4-FFF2-40B4-BE49-F238E27FC236}">
                          <a16:creationId xmlns:a16="http://schemas.microsoft.com/office/drawing/2014/main" id="{9ABEBA75-1277-9B54-B19B-9588E45336D9}"/>
                        </a:ext>
                      </a:extLst>
                    </p:cNvPr>
                    <p:cNvCxnSpPr>
                      <a:stCxn id="14" idx="6"/>
                      <a:endCxn id="9" idx="1"/>
                    </p:cNvCxnSpPr>
                    <p:nvPr/>
                  </p:nvCxnSpPr>
                  <p:spPr>
                    <a:xfrm rot="16200000" flipH="1">
                      <a:off x="1387926" y="1367196"/>
                      <a:ext cx="283244" cy="721944"/>
                    </a:xfrm>
                    <a:prstGeom prst="line">
                      <a:avLst/>
                    </a:prstGeom>
                    <a:ln w="25400">
                      <a:solidFill>
                        <a:srgbClr val="FF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4" name="Straight Connector 23">
                      <a:extLst>
                        <a:ext uri="{FF2B5EF4-FFF2-40B4-BE49-F238E27FC236}">
                          <a16:creationId xmlns:a16="http://schemas.microsoft.com/office/drawing/2014/main" id="{8342A47F-F532-B6CC-E775-F8020C57975B}"/>
                        </a:ext>
                      </a:extLst>
                    </p:cNvPr>
                    <p:cNvCxnSpPr>
                      <a:stCxn id="19" idx="5"/>
                      <a:endCxn id="13" idx="2"/>
                    </p:cNvCxnSpPr>
                    <p:nvPr/>
                  </p:nvCxnSpPr>
                  <p:spPr>
                    <a:xfrm rot="16200000" flipH="1">
                      <a:off x="1330342" y="2262785"/>
                      <a:ext cx="313979" cy="715585"/>
                    </a:xfrm>
                    <a:prstGeom prst="line">
                      <a:avLst/>
                    </a:prstGeom>
                    <a:ln w="25400">
                      <a:solidFill>
                        <a:srgbClr val="FF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1C4DC2A7-55D5-0FCC-3CCB-99743EF499E2}"/>
                      </a:ext>
                    </a:extLst>
                  </p:cNvPr>
                  <p:cNvSpPr txBox="1"/>
                  <p:nvPr/>
                </p:nvSpPr>
                <p:spPr>
                  <a:xfrm>
                    <a:off x="1148537" y="4016800"/>
                    <a:ext cx="231283" cy="28233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600" b="1" dirty="0">
                        <a:solidFill>
                          <a:srgbClr val="0070C0"/>
                        </a:solidFill>
                      </a:rPr>
                      <a:t>1</a:t>
                    </a:r>
                    <a:endParaRPr lang="en-US" sz="1400" b="1" dirty="0">
                      <a:solidFill>
                        <a:srgbClr val="0070C0"/>
                      </a:solidFill>
                    </a:endParaRPr>
                  </a:p>
                </p:txBody>
              </p:sp>
              <p:sp>
                <p:nvSpPr>
                  <p:cNvPr id="13" name="Oval 12">
                    <a:extLst>
                      <a:ext uri="{FF2B5EF4-FFF2-40B4-BE49-F238E27FC236}">
                        <a16:creationId xmlns:a16="http://schemas.microsoft.com/office/drawing/2014/main" id="{EAE114F4-C20E-E6EB-E568-EEEAA53C1677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1514202" y="5238947"/>
                    <a:ext cx="410039" cy="396058"/>
                  </a:xfrm>
                  <a:prstGeom prst="ellipse">
                    <a:avLst/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  <a:ln w="19050">
                    <a:solidFill>
                      <a:schemeClr val="tx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" name="Oval 13">
                    <a:extLst>
                      <a:ext uri="{FF2B5EF4-FFF2-40B4-BE49-F238E27FC236}">
                        <a16:creationId xmlns:a16="http://schemas.microsoft.com/office/drawing/2014/main" id="{411FC51A-FB82-928C-CB33-328BA1B23DE4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094576" y="3940934"/>
                    <a:ext cx="410039" cy="396058"/>
                  </a:xfrm>
                  <a:prstGeom prst="ellipse">
                    <a:avLst/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  <a:ln w="19050">
                    <a:solidFill>
                      <a:schemeClr val="tx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4561FEF5-D62C-C662-0D58-231B6570487C}"/>
                      </a:ext>
                    </a:extLst>
                  </p:cNvPr>
                  <p:cNvSpPr txBox="1"/>
                  <p:nvPr/>
                </p:nvSpPr>
                <p:spPr>
                  <a:xfrm>
                    <a:off x="3177455" y="4001386"/>
                    <a:ext cx="208922" cy="28233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600" b="1" dirty="0">
                        <a:solidFill>
                          <a:srgbClr val="0070C0"/>
                        </a:solidFill>
                      </a:rPr>
                      <a:t>5</a:t>
                    </a:r>
                  </a:p>
                </p:txBody>
              </p:sp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D4729925-FB9E-E76D-110B-955685EF4C07}"/>
                      </a:ext>
                    </a:extLst>
                  </p:cNvPr>
                  <p:cNvSpPr txBox="1"/>
                  <p:nvPr/>
                </p:nvSpPr>
                <p:spPr>
                  <a:xfrm>
                    <a:off x="2146297" y="4016800"/>
                    <a:ext cx="219473" cy="28233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600" b="1" dirty="0">
                        <a:solidFill>
                          <a:srgbClr val="0070C0"/>
                        </a:solidFill>
                      </a:rPr>
                      <a:t>3</a:t>
                    </a:r>
                  </a:p>
                </p:txBody>
              </p:sp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7662400D-397C-E123-38F2-F12AE83591DD}"/>
                      </a:ext>
                    </a:extLst>
                  </p:cNvPr>
                  <p:cNvSpPr txBox="1"/>
                  <p:nvPr/>
                </p:nvSpPr>
                <p:spPr>
                  <a:xfrm>
                    <a:off x="2685617" y="5314281"/>
                    <a:ext cx="196222" cy="28233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600" b="1" dirty="0">
                        <a:solidFill>
                          <a:srgbClr val="0070C0"/>
                        </a:solidFill>
                      </a:rPr>
                      <a:t>4</a:t>
                    </a:r>
                  </a:p>
                </p:txBody>
              </p:sp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A2239A50-E629-1B03-A6FE-4F6CFC0911F7}"/>
                      </a:ext>
                    </a:extLst>
                  </p:cNvPr>
                  <p:cNvSpPr txBox="1"/>
                  <p:nvPr/>
                </p:nvSpPr>
                <p:spPr>
                  <a:xfrm>
                    <a:off x="1586127" y="5325366"/>
                    <a:ext cx="214229" cy="28233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600" b="1" dirty="0">
                        <a:solidFill>
                          <a:srgbClr val="0070C0"/>
                        </a:solidFill>
                      </a:rPr>
                      <a:t>2</a:t>
                    </a:r>
                  </a:p>
                </p:txBody>
              </p:sp>
            </p:grpSp>
          </p:grp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7014490E-E79E-9966-88C6-0AC84BC344C8}"/>
                  </a:ext>
                </a:extLst>
              </p:cNvPr>
              <p:cNvCxnSpPr>
                <a:stCxn id="20" idx="7"/>
                <a:endCxn id="9" idx="3"/>
              </p:cNvCxnSpPr>
              <p:nvPr/>
            </p:nvCxnSpPr>
            <p:spPr>
              <a:xfrm>
                <a:off x="1122691" y="4174330"/>
                <a:ext cx="1566860" cy="1218688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873D414B-E12C-318B-E12B-91CCD488A169}"/>
                </a:ext>
              </a:extLst>
            </p:cNvPr>
            <p:cNvCxnSpPr>
              <a:stCxn id="14" idx="5"/>
              <a:endCxn id="13" idx="1"/>
            </p:cNvCxnSpPr>
            <p:nvPr/>
          </p:nvCxnSpPr>
          <p:spPr>
            <a:xfrm flipH="1">
              <a:off x="1828160" y="2172317"/>
              <a:ext cx="1680470" cy="1208806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89203C24-FED2-CB87-66A1-C12DB8BFB5BE}"/>
              </a:ext>
            </a:extLst>
          </p:cNvPr>
          <p:cNvSpPr txBox="1"/>
          <p:nvPr/>
        </p:nvSpPr>
        <p:spPr>
          <a:xfrm>
            <a:off x="5382705" y="2620120"/>
            <a:ext cx="26714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HP:  </a:t>
            </a:r>
            <a:r>
              <a:rPr lang="en-US" sz="2400" b="1" dirty="0">
                <a:solidFill>
                  <a:srgbClr val="0070C0"/>
                </a:solidFill>
              </a:rPr>
              <a:t>1, 2, 3, 4, 5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42DF404-96CF-C726-C252-71A6929CA1E7}"/>
              </a:ext>
            </a:extLst>
          </p:cNvPr>
          <p:cNvSpPr txBox="1"/>
          <p:nvPr/>
        </p:nvSpPr>
        <p:spPr>
          <a:xfrm>
            <a:off x="5387187" y="3152039"/>
            <a:ext cx="27342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HP:  </a:t>
            </a:r>
            <a:r>
              <a:rPr lang="en-US" sz="2400" b="1" dirty="0">
                <a:solidFill>
                  <a:srgbClr val="0070C0"/>
                </a:solidFill>
              </a:rPr>
              <a:t>1, 4, 3, 2, 5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E4628C5-B415-7227-BA4B-7A1A4AA75860}"/>
              </a:ext>
            </a:extLst>
          </p:cNvPr>
          <p:cNvSpPr txBox="1"/>
          <p:nvPr/>
        </p:nvSpPr>
        <p:spPr>
          <a:xfrm>
            <a:off x="5382705" y="3688440"/>
            <a:ext cx="289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HP:  </a:t>
            </a:r>
            <a:r>
              <a:rPr lang="en-US" sz="2400" b="1" dirty="0">
                <a:solidFill>
                  <a:srgbClr val="0070C0"/>
                </a:solidFill>
              </a:rPr>
              <a:t>1, 4, 5, 2, 3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D93478D-7657-A1D8-4A9D-BE5E0BE3ACC5}"/>
              </a:ext>
            </a:extLst>
          </p:cNvPr>
          <p:cNvSpPr txBox="1"/>
          <p:nvPr/>
        </p:nvSpPr>
        <p:spPr>
          <a:xfrm>
            <a:off x="5373740" y="4176999"/>
            <a:ext cx="30777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HP:  </a:t>
            </a:r>
            <a:r>
              <a:rPr lang="en-US" sz="2400" b="1" dirty="0">
                <a:solidFill>
                  <a:srgbClr val="0070C0"/>
                </a:solidFill>
              </a:rPr>
              <a:t>3, 2, 5, 4, 1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F79016B-FE6B-0301-632D-616EFEB33439}"/>
              </a:ext>
            </a:extLst>
          </p:cNvPr>
          <p:cNvSpPr txBox="1"/>
          <p:nvPr/>
        </p:nvSpPr>
        <p:spPr>
          <a:xfrm>
            <a:off x="5382705" y="4688422"/>
            <a:ext cx="1550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Segoe Print" panose="02000600000000000000" pitchFamily="2" charset="0"/>
              </a:rPr>
              <a:t>etc.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83CEE94-0B18-6833-D354-5AB4C18B61CB}"/>
              </a:ext>
            </a:extLst>
          </p:cNvPr>
          <p:cNvSpPr txBox="1"/>
          <p:nvPr/>
        </p:nvSpPr>
        <p:spPr>
          <a:xfrm>
            <a:off x="5444048" y="5112119"/>
            <a:ext cx="26205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HC:  </a:t>
            </a:r>
            <a:r>
              <a:rPr lang="en-US" sz="2400" b="1" dirty="0">
                <a:solidFill>
                  <a:srgbClr val="0070C0"/>
                </a:solidFill>
              </a:rPr>
              <a:t>none</a:t>
            </a:r>
          </a:p>
        </p:txBody>
      </p:sp>
    </p:spTree>
    <p:extLst>
      <p:ext uri="{BB962C8B-B14F-4D97-AF65-F5344CB8AC3E}">
        <p14:creationId xmlns:p14="http://schemas.microsoft.com/office/powerpoint/2010/main" val="3064418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7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9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9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8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9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7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27" grpId="0"/>
      <p:bldP spid="28" grpId="0"/>
      <p:bldP spid="29" grpId="0"/>
      <p:bldP spid="3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4BF3D-A689-6C2D-5AD6-E5A9993341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Icosian</a:t>
            </a:r>
            <a:r>
              <a:rPr lang="en-US" dirty="0"/>
              <a:t> Game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BA480C-6E86-541A-3C18-54C1FFF629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Board game invented by Irish mathematician William Rowan Hamilton in 1857</a:t>
            </a:r>
          </a:p>
          <a:p>
            <a:r>
              <a:rPr lang="en-US" dirty="0"/>
              <a:t>Put pegs in holes to define a path that uses each hole once and ends where it starts (i.e., HC)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1BB2F5-B97B-0CD3-EE01-E95BE18C12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3585080"/>
            <a:ext cx="5019040" cy="3272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8844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3E6D6-F9CA-17B0-535B-8402796094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Dijkstra’s algorithm simulation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896657-4F3D-CA1E-DE28-43A4004723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Run Dijkstra’s algorithm on this graph starting from A</a:t>
            </a:r>
          </a:p>
          <a:p>
            <a:r>
              <a:rPr lang="en-US" dirty="0"/>
              <a:t>Use our column names from yesterday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03024C0-B49E-26A3-22F2-4747EAC25C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3029" y="3300984"/>
            <a:ext cx="2389006" cy="18778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C84438C-CE9F-6FE1-16D6-E543858C06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8400" y="3755352"/>
            <a:ext cx="4027199" cy="273752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0CF5B81-FF5F-B678-382E-45B0492EE5FB}"/>
              </a:ext>
            </a:extLst>
          </p:cNvPr>
          <p:cNvSpPr txBox="1"/>
          <p:nvPr/>
        </p:nvSpPr>
        <p:spPr>
          <a:xfrm>
            <a:off x="374904" y="6311899"/>
            <a:ext cx="1801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Graph from </a:t>
            </a:r>
            <a:r>
              <a:rPr lang="en-US" dirty="0">
                <a:hlinkClick r:id="rId4"/>
              </a:rPr>
              <a:t>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0491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2449C0-D449-B586-5A06-A42FB74D74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Icosian</a:t>
            </a:r>
            <a:r>
              <a:rPr lang="en-US" dirty="0"/>
              <a:t> Game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020020-8AF2-DCA1-27F3-F9FB43414C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Planar graph, flattened dodecahedron</a:t>
            </a:r>
          </a:p>
          <a:p>
            <a:r>
              <a:rPr lang="en-US" dirty="0"/>
              <a:t>There is HC for this graph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D6A4912-3757-D8B1-7364-1ECEE14AA1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774631"/>
            <a:ext cx="3733800" cy="37182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63C13A2-8F0B-CF87-8DFF-26EB22148F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404" y="2766565"/>
            <a:ext cx="3726946" cy="3568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404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9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F9339-313E-5CF2-F30F-ED24EB54C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Hamiltonian harder than Euler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18EFFA-8A0A-E8C1-C97F-6C6F813F96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We saw O(|V| + |E|) algorithm for EP/EC construction</a:t>
            </a:r>
          </a:p>
          <a:p>
            <a:r>
              <a:rPr lang="en-US" dirty="0"/>
              <a:t>Hamiltonian not nearly as easy for some strange reason</a:t>
            </a:r>
          </a:p>
          <a:p>
            <a:r>
              <a:rPr lang="en-US" dirty="0"/>
              <a:t>Dirac 1952 (sufficient condition)</a:t>
            </a:r>
          </a:p>
          <a:p>
            <a:pPr lvl="1"/>
            <a:r>
              <a:rPr lang="en-US" dirty="0"/>
              <a:t>A simple graph G (no loops, no multi-edges) with N vertices is Hamiltonian if degree of each vertex is ≥  N/2</a:t>
            </a:r>
          </a:p>
          <a:p>
            <a:r>
              <a:rPr lang="en-US" dirty="0"/>
              <a:t>Ore 1960 (sufficient condition)</a:t>
            </a:r>
          </a:p>
          <a:p>
            <a:pPr lvl="1"/>
            <a:r>
              <a:rPr lang="en-US" dirty="0"/>
              <a:t>A graph G with N vertices is Hamiltonian if for every pair of non-adjacent vertices, the sum of their degrees is ≥ N</a:t>
            </a:r>
          </a:p>
        </p:txBody>
      </p:sp>
    </p:spTree>
    <p:extLst>
      <p:ext uri="{BB962C8B-B14F-4D97-AF65-F5344CB8AC3E}">
        <p14:creationId xmlns:p14="http://schemas.microsoft.com/office/powerpoint/2010/main" val="3234628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E5D56-9BB1-71D5-EEC1-4EE0388FB4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Efficiency: P vs. NP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A325B8-66E1-F458-5A41-EE8AAD9E2E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 known efficient (polynomial time) algorithm for finding HP/HC</a:t>
            </a:r>
          </a:p>
          <a:p>
            <a:r>
              <a:rPr lang="en-US" dirty="0"/>
              <a:t>For some data, known algorithms for HP/HC take exponential time</a:t>
            </a:r>
          </a:p>
          <a:p>
            <a:r>
              <a:rPr lang="en-US" dirty="0"/>
              <a:t>Have not proven that HP/HC is not polynomial, just have not yet found a polynomial time algorithm</a:t>
            </a:r>
          </a:p>
        </p:txBody>
      </p:sp>
    </p:spTree>
    <p:extLst>
      <p:ext uri="{BB962C8B-B14F-4D97-AF65-F5344CB8AC3E}">
        <p14:creationId xmlns:p14="http://schemas.microsoft.com/office/powerpoint/2010/main" val="3241529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72219-5585-C790-8A9D-D12D5EF416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CC22DD-0390-1BC7-A118-6489C78282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We cannot find HP/HC in polynomial time</a:t>
            </a:r>
          </a:p>
          <a:p>
            <a:r>
              <a:rPr lang="en-US" dirty="0"/>
              <a:t>However, given an HP/HC, we can easily (polynomial time) verify that it is an HP/HC for a graph</a:t>
            </a:r>
          </a:p>
          <a:p>
            <a:r>
              <a:rPr lang="en-US" dirty="0"/>
              <a:t>See the difference</a:t>
            </a:r>
          </a:p>
          <a:p>
            <a:pPr lvl="1"/>
            <a:r>
              <a:rPr lang="en-US" dirty="0"/>
              <a:t>Does this G have an HC?</a:t>
            </a:r>
          </a:p>
          <a:p>
            <a:pPr lvl="2"/>
            <a:r>
              <a:rPr lang="en-US" dirty="0"/>
              <a:t>Y/N decision</a:t>
            </a:r>
          </a:p>
          <a:p>
            <a:pPr lvl="1"/>
            <a:r>
              <a:rPr lang="en-US" dirty="0"/>
              <a:t>Given this path P in G, is it an HC?</a:t>
            </a:r>
          </a:p>
          <a:p>
            <a:pPr lvl="2"/>
            <a:r>
              <a:rPr lang="en-US" dirty="0"/>
              <a:t>Verify</a:t>
            </a:r>
          </a:p>
          <a:p>
            <a:pPr lvl="1"/>
            <a:r>
              <a:rPr lang="en-US" dirty="0"/>
              <a:t>Find an HC for G</a:t>
            </a:r>
          </a:p>
          <a:p>
            <a:pPr lvl="2"/>
            <a:r>
              <a:rPr lang="en-US" dirty="0"/>
              <a:t>Constructive</a:t>
            </a:r>
          </a:p>
        </p:txBody>
      </p:sp>
    </p:spTree>
    <p:extLst>
      <p:ext uri="{BB962C8B-B14F-4D97-AF65-F5344CB8AC3E}">
        <p14:creationId xmlns:p14="http://schemas.microsoft.com/office/powerpoint/2010/main" val="4121830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2811BE-AAA4-3158-DBA8-182468892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example of P and NP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D884CF-C659-5C94-D0B7-DDCD1FB3BA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3943350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Sudoku</a:t>
            </a:r>
          </a:p>
          <a:p>
            <a:pPr lvl="1"/>
            <a:r>
              <a:rPr lang="en-US" dirty="0"/>
              <a:t>Proposed solutions are easily verified</a:t>
            </a:r>
          </a:p>
          <a:p>
            <a:pPr lvl="1"/>
            <a:r>
              <a:rPr lang="en-US" dirty="0"/>
              <a:t>Time to check solution grows </a:t>
            </a:r>
            <a:r>
              <a:rPr lang="en-US" dirty="0" err="1"/>
              <a:t>polynomially</a:t>
            </a:r>
            <a:r>
              <a:rPr lang="en-US" dirty="0"/>
              <a:t> as grid gets bigger</a:t>
            </a:r>
          </a:p>
          <a:p>
            <a:pPr lvl="1"/>
            <a:r>
              <a:rPr lang="en-US" dirty="0"/>
              <a:t>Known algorithms for finding solutions take time that grows exponentially as grid gets bigger</a:t>
            </a:r>
          </a:p>
          <a:p>
            <a:pPr lvl="1"/>
            <a:r>
              <a:rPr lang="en-US" dirty="0"/>
              <a:t>So, sudoku is in NP (quickly checkable)</a:t>
            </a:r>
          </a:p>
          <a:p>
            <a:pPr lvl="1"/>
            <a:r>
              <a:rPr lang="en-US" dirty="0"/>
              <a:t>But seems not to be in P (quickly solvable)</a:t>
            </a:r>
          </a:p>
        </p:txBody>
      </p:sp>
      <p:pic>
        <p:nvPicPr>
          <p:cNvPr id="1026" name="Picture 2" descr="Sudoku - Wikipedia">
            <a:extLst>
              <a:ext uri="{FF2B5EF4-FFF2-40B4-BE49-F238E27FC236}">
                <a16:creationId xmlns:a16="http://schemas.microsoft.com/office/drawing/2014/main" id="{59FC124F-C4B6-A49E-97F3-57BF85415B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7850" y="2572544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8969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64557-D88E-2C65-D35E-AF6CEC15D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 ≟ NP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6C4EA8-916B-EC1E-87BD-8B475042D0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1" y="1825624"/>
            <a:ext cx="3943350" cy="5032375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Is the set of P questions the same as the set of NP questions?</a:t>
            </a:r>
          </a:p>
          <a:p>
            <a:r>
              <a:rPr lang="en-US" dirty="0"/>
              <a:t>If the solution to a problem is easy to check for correctness, must the problem be easy to solve?</a:t>
            </a:r>
          </a:p>
          <a:p>
            <a:r>
              <a:rPr lang="en-US" dirty="0"/>
              <a:t>A Millenium Prize Problem ($1,000,000 for solution)</a:t>
            </a:r>
          </a:p>
          <a:p>
            <a:r>
              <a:rPr lang="en-US" dirty="0"/>
              <a:t>Proof either way worth way more than $1000000, profound implications for math, cryptography, algorithms, etc.</a:t>
            </a:r>
          </a:p>
          <a:p>
            <a:r>
              <a:rPr lang="en-US" dirty="0"/>
              <a:t>We know P ⊆ NP because all problems solvable in P time have solutions verifiable in P time</a:t>
            </a:r>
          </a:p>
          <a:p>
            <a:pPr lvl="1"/>
            <a:r>
              <a:rPr lang="en-US" dirty="0"/>
              <a:t>Just solve problem in P and compare it to given solution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65EDABAE-6064-AA60-07AC-3C6E7DC8F49F}"/>
              </a:ext>
            </a:extLst>
          </p:cNvPr>
          <p:cNvSpPr/>
          <p:nvPr/>
        </p:nvSpPr>
        <p:spPr>
          <a:xfrm>
            <a:off x="6183086" y="3004457"/>
            <a:ext cx="2332264" cy="23622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8068C5C-7081-D890-C006-9D85A4505CE0}"/>
              </a:ext>
            </a:extLst>
          </p:cNvPr>
          <p:cNvSpPr/>
          <p:nvPr/>
        </p:nvSpPr>
        <p:spPr>
          <a:xfrm>
            <a:off x="6650491" y="3831772"/>
            <a:ext cx="1397454" cy="1402216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D83F59-9A4B-6103-EFA6-0866F7C2B031}"/>
              </a:ext>
            </a:extLst>
          </p:cNvPr>
          <p:cNvSpPr txBox="1"/>
          <p:nvPr/>
        </p:nvSpPr>
        <p:spPr>
          <a:xfrm>
            <a:off x="6531429" y="5547641"/>
            <a:ext cx="22315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Are P and NP the same circle?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ADE0FD-9E21-553D-9C9A-17CBFEC77224}"/>
              </a:ext>
            </a:extLst>
          </p:cNvPr>
          <p:cNvSpPr txBox="1"/>
          <p:nvPr/>
        </p:nvSpPr>
        <p:spPr>
          <a:xfrm>
            <a:off x="7190360" y="4864656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C511B77-6031-5626-5630-86D820EA0128}"/>
              </a:ext>
            </a:extLst>
          </p:cNvPr>
          <p:cNvSpPr txBox="1"/>
          <p:nvPr/>
        </p:nvSpPr>
        <p:spPr>
          <a:xfrm>
            <a:off x="7108607" y="3004457"/>
            <a:ext cx="481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591832-0E6E-709B-9EFB-B6DEB40294A4}"/>
              </a:ext>
            </a:extLst>
          </p:cNvPr>
          <p:cNvSpPr txBox="1"/>
          <p:nvPr/>
        </p:nvSpPr>
        <p:spPr>
          <a:xfrm>
            <a:off x="6983573" y="4053884"/>
            <a:ext cx="7312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Sorting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3984FA-F5AC-51B1-17C9-97D990F2EDC0}"/>
              </a:ext>
            </a:extLst>
          </p:cNvPr>
          <p:cNvSpPr txBox="1"/>
          <p:nvPr/>
        </p:nvSpPr>
        <p:spPr>
          <a:xfrm>
            <a:off x="6539206" y="3328777"/>
            <a:ext cx="7737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Sudoku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D858670-7C77-6593-0CC8-5311ECFD3C39}"/>
              </a:ext>
            </a:extLst>
          </p:cNvPr>
          <p:cNvSpPr txBox="1"/>
          <p:nvPr/>
        </p:nvSpPr>
        <p:spPr>
          <a:xfrm>
            <a:off x="7312944" y="3540260"/>
            <a:ext cx="10867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Find HP/HC</a:t>
            </a:r>
          </a:p>
        </p:txBody>
      </p:sp>
    </p:spTree>
    <p:extLst>
      <p:ext uri="{BB962C8B-B14F-4D97-AF65-F5344CB8AC3E}">
        <p14:creationId xmlns:p14="http://schemas.microsoft.com/office/powerpoint/2010/main" val="3139521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  <p:bldP spid="6" grpId="0"/>
      <p:bldP spid="7" grpId="0"/>
      <p:bldP spid="8" grpId="0"/>
      <p:bldP spid="9" grpId="0"/>
      <p:bldP spid="10" grpId="0"/>
      <p:bldP spid="11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DCCFD-4560-D43A-F41A-7C01EAF17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crypto application: zero-knowledge (ZK) proof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ECB93A-2599-5EAE-AB5D-1D468F37E9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Zero-knowledge proof</a:t>
            </a:r>
          </a:p>
          <a:p>
            <a:pPr lvl="1"/>
            <a:r>
              <a:rPr lang="en-US" dirty="0"/>
              <a:t>One party (prover) can prove to another party (verifier) that a given statement is true, while avoiding conveying to the verifier any information beyond the mere fact of that statement’s truth</a:t>
            </a:r>
          </a:p>
          <a:p>
            <a:r>
              <a:rPr lang="en-US" dirty="0"/>
              <a:t>Example usage</a:t>
            </a:r>
          </a:p>
          <a:p>
            <a:pPr lvl="1"/>
            <a:r>
              <a:rPr lang="en-US" dirty="0"/>
              <a:t>Prove to a website that you are who you claim to be but without giving them your password</a:t>
            </a:r>
          </a:p>
        </p:txBody>
      </p:sp>
    </p:spTree>
    <p:extLst>
      <p:ext uri="{BB962C8B-B14F-4D97-AF65-F5344CB8AC3E}">
        <p14:creationId xmlns:p14="http://schemas.microsoft.com/office/powerpoint/2010/main" val="322833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C484BA-C2C2-E704-5C6A-F6D3BFBB5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ZK proof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33F09F-A5F6-4D1D-111F-F9902A6F6F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to prove that you know the location of Waldo but without giving away his location?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309EF2-5300-EEBA-89B8-68BF1C0F93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3312459"/>
            <a:ext cx="3886198" cy="286450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31352DE-396F-5AEC-0217-1B37D6C9F5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2680" y="3312459"/>
            <a:ext cx="3886198" cy="286450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CA72814-598A-E7DB-2031-5CCED33227F6}"/>
              </a:ext>
            </a:extLst>
          </p:cNvPr>
          <p:cNvSpPr txBox="1"/>
          <p:nvPr/>
        </p:nvSpPr>
        <p:spPr>
          <a:xfrm>
            <a:off x="5091882" y="6211669"/>
            <a:ext cx="35677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Shift this part of the board so the verifier can’t see the location</a:t>
            </a:r>
          </a:p>
        </p:txBody>
      </p:sp>
    </p:spTree>
    <p:extLst>
      <p:ext uri="{BB962C8B-B14F-4D97-AF65-F5344CB8AC3E}">
        <p14:creationId xmlns:p14="http://schemas.microsoft.com/office/powerpoint/2010/main" val="3640871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A3870-A95B-96BF-109E-9160843B95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ZK protocol with Hamiltonian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286DA3-D49D-CA3F-B121-2A59A33D35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is a ZK protocol that involves finding and revealing a </a:t>
            </a:r>
            <a:r>
              <a:rPr lang="en-US" dirty="0">
                <a:hlinkClick r:id="rId2"/>
              </a:rPr>
              <a:t>Hamiltonian cycle in a graph</a:t>
            </a:r>
            <a:endParaRPr lang="en-US" dirty="0"/>
          </a:p>
          <a:p>
            <a:r>
              <a:rPr lang="en-US" dirty="0"/>
              <a:t>Protocol wouldn’t work if we know Hamiltonian is in NP but not P, but it turns out P = NP</a:t>
            </a:r>
          </a:p>
        </p:txBody>
      </p:sp>
    </p:spTree>
    <p:extLst>
      <p:ext uri="{BB962C8B-B14F-4D97-AF65-F5344CB8AC3E}">
        <p14:creationId xmlns:p14="http://schemas.microsoft.com/office/powerpoint/2010/main" val="1363095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70662-76D5-0C20-285F-C382A9726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11449A-EDC9-DCA6-AC28-85C5E4FEDF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400" dirty="0"/>
              <a:t>PQ</a:t>
            </a:r>
          </a:p>
          <a:p>
            <a:pPr lvl="1"/>
            <a:r>
              <a:rPr lang="en-US" sz="1200" dirty="0"/>
              <a:t>(0, A)</a:t>
            </a:r>
          </a:p>
          <a:p>
            <a:pPr lvl="1"/>
            <a:r>
              <a:rPr lang="en-US" sz="1200" dirty="0"/>
              <a:t>(2, B) (7, C) (12, E)</a:t>
            </a:r>
          </a:p>
          <a:p>
            <a:pPr lvl="1"/>
            <a:r>
              <a:rPr lang="en-US" sz="1200" dirty="0"/>
              <a:t>(4, D) (7, C) (12, E)</a:t>
            </a:r>
          </a:p>
          <a:p>
            <a:pPr lvl="1"/>
            <a:r>
              <a:rPr lang="en-US" sz="1200" dirty="0"/>
              <a:t>(6, F) (7, C) (12, E)</a:t>
            </a:r>
          </a:p>
          <a:p>
            <a:pPr lvl="1"/>
            <a:r>
              <a:rPr lang="en-US" sz="1200" dirty="0"/>
              <a:t>(7, C) (8, G) (12, E)</a:t>
            </a:r>
          </a:p>
          <a:p>
            <a:pPr lvl="1"/>
            <a:r>
              <a:rPr lang="en-US" sz="1200" dirty="0"/>
              <a:t>(8, G) (9, E) (12, E) </a:t>
            </a:r>
          </a:p>
          <a:p>
            <a:pPr lvl="1"/>
            <a:r>
              <a:rPr lang="en-US" sz="1200" dirty="0"/>
              <a:t>(9, E) (12, E)</a:t>
            </a:r>
          </a:p>
          <a:p>
            <a:pPr lvl="1"/>
            <a:r>
              <a:rPr lang="en-US" sz="1200" dirty="0"/>
              <a:t>(12, E)</a:t>
            </a:r>
          </a:p>
          <a:p>
            <a:pPr lvl="1"/>
            <a:r>
              <a:rPr lang="en-US" sz="1200" dirty="0"/>
              <a:t>Empty</a:t>
            </a:r>
          </a:p>
          <a:p>
            <a:r>
              <a:rPr lang="en-US" sz="1400" dirty="0"/>
              <a:t>Output: (0, A) (2, B) (4, D) (6, F) (7, C) (8, G) (9, E)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DEF65E8-0979-8723-9499-98DA6B2B69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7676296"/>
              </p:ext>
            </p:extLst>
          </p:nvPr>
        </p:nvGraphicFramePr>
        <p:xfrm>
          <a:off x="4709160" y="3703320"/>
          <a:ext cx="4434840" cy="3154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8710">
                  <a:extLst>
                    <a:ext uri="{9D8B030D-6E8A-4147-A177-3AD203B41FA5}">
                      <a16:colId xmlns:a16="http://schemas.microsoft.com/office/drawing/2014/main" val="753861374"/>
                    </a:ext>
                  </a:extLst>
                </a:gridCol>
                <a:gridCol w="1108710">
                  <a:extLst>
                    <a:ext uri="{9D8B030D-6E8A-4147-A177-3AD203B41FA5}">
                      <a16:colId xmlns:a16="http://schemas.microsoft.com/office/drawing/2014/main" val="1664495707"/>
                    </a:ext>
                  </a:extLst>
                </a:gridCol>
                <a:gridCol w="1108710">
                  <a:extLst>
                    <a:ext uri="{9D8B030D-6E8A-4147-A177-3AD203B41FA5}">
                      <a16:colId xmlns:a16="http://schemas.microsoft.com/office/drawing/2014/main" val="1063063019"/>
                    </a:ext>
                  </a:extLst>
                </a:gridCol>
                <a:gridCol w="1108710">
                  <a:extLst>
                    <a:ext uri="{9D8B030D-6E8A-4147-A177-3AD203B41FA5}">
                      <a16:colId xmlns:a16="http://schemas.microsoft.com/office/drawing/2014/main" val="697803364"/>
                    </a:ext>
                  </a:extLst>
                </a:gridCol>
              </a:tblGrid>
              <a:tr h="394335">
                <a:tc>
                  <a:txBody>
                    <a:bodyPr/>
                    <a:lstStyle/>
                    <a:p>
                      <a:r>
                        <a:rPr lang="en-US" dirty="0"/>
                        <a:t>Vertex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Known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Dist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Prev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3688883"/>
                  </a:ext>
                </a:extLst>
              </a:tr>
              <a:tr h="394335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7746646"/>
                  </a:ext>
                </a:extLst>
              </a:tr>
              <a:tr h="394335"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3464859"/>
                  </a:ext>
                </a:extLst>
              </a:tr>
              <a:tr h="394335"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4050637"/>
                  </a:ext>
                </a:extLst>
              </a:tr>
              <a:tr h="394335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648579"/>
                  </a:ext>
                </a:extLst>
              </a:tr>
              <a:tr h="394335">
                <a:tc>
                  <a:txBody>
                    <a:bodyPr/>
                    <a:lstStyle/>
                    <a:p>
                      <a:r>
                        <a:rPr lang="en-US" dirty="0"/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trike="sngStrike" dirty="0"/>
                        <a:t>12</a:t>
                      </a:r>
                      <a:r>
                        <a:rPr lang="en-US" dirty="0"/>
                        <a:t> 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trike="sngStrike" dirty="0"/>
                        <a:t>A</a:t>
                      </a:r>
                      <a:r>
                        <a:rPr lang="en-US" dirty="0"/>
                        <a:t> 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9476023"/>
                  </a:ext>
                </a:extLst>
              </a:tr>
              <a:tr h="394335">
                <a:tc>
                  <a:txBody>
                    <a:bodyPr/>
                    <a:lstStyle/>
                    <a:p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8657101"/>
                  </a:ext>
                </a:extLst>
              </a:tr>
              <a:tr h="394335">
                <a:tc>
                  <a:txBody>
                    <a:bodyPr/>
                    <a:lstStyle/>
                    <a:p>
                      <a:r>
                        <a:rPr lang="en-US" dirty="0"/>
                        <a:t>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77270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57734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F63A69-1114-CAC8-2B8A-82ECA72F1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Kruskal’s </a:t>
            </a:r>
            <a:r>
              <a:rPr lang="en-US" dirty="0" err="1"/>
              <a:t>alg</a:t>
            </a:r>
            <a:r>
              <a:rPr lang="en-US" dirty="0"/>
              <a:t> practice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FC8F22-D94C-47D2-3746-C649310B96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Given this graph, construct an MST using Kruskal’s algorithm.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What is the sum of its edge weights?</a:t>
            </a:r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11F43502-1564-D4C2-24B1-4B189B275C1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7" descr="A diagram of a network&#10;&#10;Description automatically generated">
            <a:extLst>
              <a:ext uri="{FF2B5EF4-FFF2-40B4-BE49-F238E27FC236}">
                <a16:creationId xmlns:a16="http://schemas.microsoft.com/office/drawing/2014/main" id="{62F5D206-E6A7-749F-403B-3D34DC00CB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3637" y="3429000"/>
            <a:ext cx="3971925" cy="26289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4D1AE83-B6AC-E93C-EBE6-0F9C4F4B248D}"/>
              </a:ext>
            </a:extLst>
          </p:cNvPr>
          <p:cNvSpPr txBox="1"/>
          <p:nvPr/>
        </p:nvSpPr>
        <p:spPr>
          <a:xfrm>
            <a:off x="8110728" y="4873752"/>
            <a:ext cx="4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3243729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0F14CB-54D0-A729-67CC-70ECCB4E3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(One) solution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3C76266-B7EE-CAC4-96B9-C754E8FE1F1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1940935"/>
            <a:ext cx="7886700" cy="4120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CB97701-1E3C-F46C-BBAF-CEF0EA84E346}"/>
              </a:ext>
            </a:extLst>
          </p:cNvPr>
          <p:cNvSpPr txBox="1"/>
          <p:nvPr/>
        </p:nvSpPr>
        <p:spPr>
          <a:xfrm>
            <a:off x="5888736" y="0"/>
            <a:ext cx="31363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many MST(s) could Kruskal’s algorithm generate for this graph?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701961-9792-7479-82FC-E196FA5EF4A1}"/>
              </a:ext>
            </a:extLst>
          </p:cNvPr>
          <p:cNvSpPr txBox="1"/>
          <p:nvPr/>
        </p:nvSpPr>
        <p:spPr>
          <a:xfrm>
            <a:off x="5678425" y="923330"/>
            <a:ext cx="346557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  <a:p>
            <a:r>
              <a:rPr lang="en-US" dirty="0"/>
              <a:t>We used all the 1 and 2 edges, so the final edge must be a 3-edge. It can’t be {B, C} (cycle) but could be {A, D} or {D, F}</a:t>
            </a:r>
          </a:p>
        </p:txBody>
      </p:sp>
    </p:spTree>
    <p:extLst>
      <p:ext uri="{BB962C8B-B14F-4D97-AF65-F5344CB8AC3E}">
        <p14:creationId xmlns:p14="http://schemas.microsoft.com/office/powerpoint/2010/main" val="3576104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060EEC-EACE-62C8-EB4D-E21F70A3B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Prim’s </a:t>
            </a:r>
            <a:r>
              <a:rPr lang="en-US" dirty="0" err="1"/>
              <a:t>alg</a:t>
            </a:r>
            <a:r>
              <a:rPr lang="en-US" dirty="0"/>
              <a:t> practice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3401FF-0698-644B-F1AD-EE45DD0D7F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Given this graph, construct an MST using Prim’s algorithm starting on node 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90CEDF-A4BF-53B5-1CF6-0F9E13BE06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3509591"/>
            <a:ext cx="3762900" cy="2667372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0617A74D-FEF6-A005-4D90-84AC20A0BF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5405491"/>
              </p:ext>
            </p:extLst>
          </p:nvPr>
        </p:nvGraphicFramePr>
        <p:xfrm>
          <a:off x="6015990" y="3429000"/>
          <a:ext cx="249936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99360">
                  <a:extLst>
                    <a:ext uri="{9D8B030D-6E8A-4147-A177-3AD203B41FA5}">
                      <a16:colId xmlns:a16="http://schemas.microsoft.com/office/drawing/2014/main" val="116281732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Edge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73560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(A, B)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67177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(B, C)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23002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(C, D)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36860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(C, 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8582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(D, F)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55201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(F, G)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6374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0468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21202E-758D-A3D1-1900-ADA808B8A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Knowledge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CA58FF-A3CA-009F-54C9-824E101AF6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For this graph, if we had started on a different node with Prim’s or if we had used Kruskal’s algorithm, would we have gotten the same result?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In which algorithm is it simpler (i.e., simpler implementation, not necessarily more efficient) to detect cycles: Kruskal’s or Prim’s?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95CBF3-6480-D112-F4F6-0F55D6D060BC}"/>
              </a:ext>
            </a:extLst>
          </p:cNvPr>
          <p:cNvSpPr txBox="1"/>
          <p:nvPr/>
        </p:nvSpPr>
        <p:spPr>
          <a:xfrm>
            <a:off x="1110996" y="4834571"/>
            <a:ext cx="692200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Yes, note from yesterday that a graph with distinct weights has a unique MST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Prim’s. Note from yesterday that the algorithm simply requires that the destination node not be in the MST already. Implement simply with HashSet/HashMap contains method. Since Kruskal’s starts with all nodes, this approach is not possible (use disjoint set)</a:t>
            </a:r>
          </a:p>
        </p:txBody>
      </p:sp>
    </p:spTree>
    <p:extLst>
      <p:ext uri="{BB962C8B-B14F-4D97-AF65-F5344CB8AC3E}">
        <p14:creationId xmlns:p14="http://schemas.microsoft.com/office/powerpoint/2010/main" val="2950265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71716B-BBE7-A1C7-92A9-7508D86992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Disjoint 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EACF76-F52A-172D-54D1-E5864D0C4E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1, 2, 3, 4 are first each in different disjoint sets</a:t>
            </a:r>
          </a:p>
          <a:p>
            <a:r>
              <a:rPr lang="en-US" dirty="0"/>
              <a:t>Then merge 1 and 2 into {1, 2}</a:t>
            </a:r>
          </a:p>
          <a:p>
            <a:pPr lvl="1"/>
            <a:r>
              <a:rPr lang="en-US" dirty="0"/>
              <a:t>That set’s representative element is 1</a:t>
            </a:r>
          </a:p>
          <a:p>
            <a:r>
              <a:rPr lang="en-US" dirty="0"/>
              <a:t>Then merge 3 and 4</a:t>
            </a:r>
          </a:p>
          <a:p>
            <a:pPr lvl="1"/>
            <a:r>
              <a:rPr lang="en-US" dirty="0"/>
              <a:t>Leader 3</a:t>
            </a:r>
          </a:p>
          <a:p>
            <a:r>
              <a:rPr lang="en-US" dirty="0"/>
              <a:t>Then merge {1, 2} and {3, 4}</a:t>
            </a:r>
          </a:p>
          <a:p>
            <a:pPr lvl="1"/>
            <a:r>
              <a:rPr lang="en-US" dirty="0"/>
              <a:t>Leader 1</a:t>
            </a:r>
          </a:p>
        </p:txBody>
      </p:sp>
      <p:pic>
        <p:nvPicPr>
          <p:cNvPr id="1028" name="Picture 4" descr="Example-image of the set representation with trees">
            <a:extLst>
              <a:ext uri="{FF2B5EF4-FFF2-40B4-BE49-F238E27FC236}">
                <a16:creationId xmlns:a16="http://schemas.microsoft.com/office/drawing/2014/main" id="{C2B08BFA-1EA6-2F73-E75B-31A6FE7D21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850" y="4857750"/>
            <a:ext cx="6972300" cy="2000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6833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ceaa7f5f-afd1-434b-96d4-afedc2df0153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B94BF0579F70C489DB31865D77BB9C0" ma:contentTypeVersion="18" ma:contentTypeDescription="Create a new document." ma:contentTypeScope="" ma:versionID="104b0c6224c1408af9722e4529984ca2">
  <xsd:schema xmlns:xsd="http://www.w3.org/2001/XMLSchema" xmlns:xs="http://www.w3.org/2001/XMLSchema" xmlns:p="http://schemas.microsoft.com/office/2006/metadata/properties" xmlns:ns3="ceaa7f5f-afd1-434b-96d4-afedc2df0153" xmlns:ns4="e55583bc-1e48-4f18-ab19-e20601397c87" targetNamespace="http://schemas.microsoft.com/office/2006/metadata/properties" ma:root="true" ma:fieldsID="ed245a2049316c51ce1a9734f5658568" ns3:_="" ns4:_="">
    <xsd:import namespace="ceaa7f5f-afd1-434b-96d4-afedc2df0153"/>
    <xsd:import namespace="e55583bc-1e48-4f18-ab19-e20601397c87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MediaServiceDateTaken" minOccurs="0"/>
                <xsd:element ref="ns3:MediaLengthInSeconds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Location" minOccurs="0"/>
                <xsd:element ref="ns4:SharedWithUsers" minOccurs="0"/>
                <xsd:element ref="ns4:SharedWithDetails" minOccurs="0"/>
                <xsd:element ref="ns4:SharingHintHash" minOccurs="0"/>
                <xsd:element ref="ns3:_activity" minOccurs="0"/>
                <xsd:element ref="ns3:MediaServiceObjectDetectorVersions" minOccurs="0"/>
                <xsd:element ref="ns3:MediaServiceSearchProperties" minOccurs="0"/>
                <xsd:element ref="ns3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eaa7f5f-afd1-434b-96d4-afedc2df015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3" nillable="true" ma:displayName="Length (seconds)" ma:internalName="MediaLengthInSeconds" ma:readOnly="true">
      <xsd:simpleType>
        <xsd:restriction base="dms:Unknown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_activity" ma:index="22" nillable="true" ma:displayName="_activity" ma:hidden="true" ma:internalName="_activity">
      <xsd:simpleType>
        <xsd:restriction base="dms:Note"/>
      </xsd:simpleType>
    </xsd:element>
    <xsd:element name="MediaServiceObjectDetectorVersions" ma:index="23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SystemTags" ma:index="25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55583bc-1e48-4f18-ab19-e20601397c87" elementFormDefault="qualified">
    <xsd:import namespace="http://schemas.microsoft.com/office/2006/documentManagement/types"/>
    <xsd:import namespace="http://schemas.microsoft.com/office/infopath/2007/PartnerControls"/>
    <xsd:element name="SharedWithUsers" ma:index="19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21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063B091-4273-4F1E-9D05-1731EAC4C7BF}">
  <ds:schemaRefs>
    <ds:schemaRef ds:uri="http://purl.org/dc/dcmitype/"/>
    <ds:schemaRef ds:uri="http://schemas.microsoft.com/office/infopath/2007/PartnerControls"/>
    <ds:schemaRef ds:uri="http://purl.org/dc/terms/"/>
    <ds:schemaRef ds:uri="http://schemas.openxmlformats.org/package/2006/metadata/core-properties"/>
    <ds:schemaRef ds:uri="http://purl.org/dc/elements/1.1/"/>
    <ds:schemaRef ds:uri="http://schemas.microsoft.com/office/2006/metadata/properties"/>
    <ds:schemaRef ds:uri="e55583bc-1e48-4f18-ab19-e20601397c87"/>
    <ds:schemaRef ds:uri="http://schemas.microsoft.com/office/2006/documentManagement/types"/>
    <ds:schemaRef ds:uri="ceaa7f5f-afd1-434b-96d4-afedc2df0153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8AFC1641-D67A-4CDD-BAF1-5AF373F2AF7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573178B-1778-4CC9-A7E0-9B5F202CD1A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eaa7f5f-afd1-434b-96d4-afedc2df0153"/>
    <ds:schemaRef ds:uri="e55583bc-1e48-4f18-ab19-e20601397c8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332</TotalTime>
  <Words>2541</Words>
  <Application>Microsoft Macintosh PowerPoint</Application>
  <PresentationFormat>On-screen Show (4:3)</PresentationFormat>
  <Paragraphs>339</Paragraphs>
  <Slides>38</Slides>
  <Notes>1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5" baseType="lpstr">
      <vt:lpstr>Aptos</vt:lpstr>
      <vt:lpstr>Aptos Display</vt:lpstr>
      <vt:lpstr>Arial</vt:lpstr>
      <vt:lpstr>Cambria Math</vt:lpstr>
      <vt:lpstr>Courier New</vt:lpstr>
      <vt:lpstr>Segoe Print</vt:lpstr>
      <vt:lpstr>Office Theme</vt:lpstr>
      <vt:lpstr>L20 – Graphs (finish MST, Euler, Hamilton)</vt:lpstr>
      <vt:lpstr>Announcements</vt:lpstr>
      <vt:lpstr>Dijkstra’s algorithm simulation</vt:lpstr>
      <vt:lpstr>Solution</vt:lpstr>
      <vt:lpstr>Kruskal’s alg practice problem</vt:lpstr>
      <vt:lpstr>(One) solution</vt:lpstr>
      <vt:lpstr>Prim’s alg practice problem</vt:lpstr>
      <vt:lpstr>Knowledge questions</vt:lpstr>
      <vt:lpstr>Disjoint set</vt:lpstr>
      <vt:lpstr>Disjoint set interface</vt:lpstr>
      <vt:lpstr>More info about disjoint set can be found</vt:lpstr>
      <vt:lpstr>How is disjoint set used in Kruskal’s for cycle detection?</vt:lpstr>
      <vt:lpstr>Kruskal’s alg disjoint set</vt:lpstr>
      <vt:lpstr>Solution</vt:lpstr>
      <vt:lpstr>7 Bridges of Konigsberg</vt:lpstr>
      <vt:lpstr>Leonard Euler</vt:lpstr>
      <vt:lpstr>Simplified representation</vt:lpstr>
      <vt:lpstr>Euler path and circuit</vt:lpstr>
      <vt:lpstr>EP and EC examples</vt:lpstr>
      <vt:lpstr>Does G have EP/EC?</vt:lpstr>
      <vt:lpstr>Degree examples</vt:lpstr>
      <vt:lpstr>Euler theorems</vt:lpstr>
      <vt:lpstr># odd vertices</vt:lpstr>
      <vt:lpstr>Euler theorem examples</vt:lpstr>
      <vt:lpstr>Algorithm for finding EC in O(|E| + |V|)</vt:lpstr>
      <vt:lpstr>3D (beginning of topology)</vt:lpstr>
      <vt:lpstr>Hamiltonian path and cycle</vt:lpstr>
      <vt:lpstr>Another example</vt:lpstr>
      <vt:lpstr>Icosian Game</vt:lpstr>
      <vt:lpstr>Icosian Game</vt:lpstr>
      <vt:lpstr>Hamiltonian harder than Euler</vt:lpstr>
      <vt:lpstr>Efficiency: P vs. NP</vt:lpstr>
      <vt:lpstr>NP</vt:lpstr>
      <vt:lpstr>Another example of P and NP</vt:lpstr>
      <vt:lpstr>P ≟ NP</vt:lpstr>
      <vt:lpstr>Example crypto application: zero-knowledge (ZK) proof</vt:lpstr>
      <vt:lpstr>ZK proof example</vt:lpstr>
      <vt:lpstr>ZK protocol with Hamiltonian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Wei, Jesse D</dc:creator>
  <cp:lastModifiedBy>Wei, Jesse D</cp:lastModifiedBy>
  <cp:revision>12</cp:revision>
  <dcterms:created xsi:type="dcterms:W3CDTF">2024-07-24T12:39:45Z</dcterms:created>
  <dcterms:modified xsi:type="dcterms:W3CDTF">2024-07-24T19:02:02Z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0x0101000B94BF0579F70C489DB31865D77BB9C0</vt:lpwstr>
  </property>
</Properties>
</file>